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5" r:id="rId4"/>
    <p:sldId id="261" r:id="rId5"/>
    <p:sldId id="287" r:id="rId6"/>
    <p:sldId id="288" r:id="rId7"/>
    <p:sldId id="286" r:id="rId8"/>
    <p:sldId id="262" r:id="rId9"/>
    <p:sldId id="263" r:id="rId10"/>
    <p:sldId id="271" r:id="rId11"/>
    <p:sldId id="258" r:id="rId12"/>
    <p:sldId id="290" r:id="rId13"/>
    <p:sldId id="273" r:id="rId14"/>
    <p:sldId id="266" r:id="rId15"/>
    <p:sldId id="270" r:id="rId16"/>
    <p:sldId id="292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6" r:id="rId28"/>
    <p:sldId id="307" r:id="rId29"/>
    <p:sldId id="305" r:id="rId30"/>
    <p:sldId id="308" r:id="rId31"/>
    <p:sldId id="309" r:id="rId32"/>
    <p:sldId id="310" r:id="rId33"/>
    <p:sldId id="313" r:id="rId34"/>
    <p:sldId id="314" r:id="rId35"/>
    <p:sldId id="315" r:id="rId36"/>
    <p:sldId id="316" r:id="rId37"/>
    <p:sldId id="317" r:id="rId38"/>
    <p:sldId id="294" r:id="rId39"/>
    <p:sldId id="318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711" autoAdjust="0"/>
  </p:normalViewPr>
  <p:slideViewPr>
    <p:cSldViewPr snapToGrid="0">
      <p:cViewPr varScale="1">
        <p:scale>
          <a:sx n="110" d="100"/>
          <a:sy n="110" d="100"/>
        </p:scale>
        <p:origin x="34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image" Target="../media/image42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image" Target="../media/image4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93CC12-46F0-4127-B7A8-1A28F3716B8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A0A14-1E94-4E89-9D6C-2597E45104AE}">
      <dgm:prSet/>
      <dgm:spPr/>
      <dgm:t>
        <a:bodyPr/>
        <a:lstStyle/>
        <a:p>
          <a:r>
            <a:rPr lang="ru-RU" dirty="0" smtClean="0"/>
            <a:t>Участвовало 19 общеобразовательных организаций</a:t>
          </a:r>
          <a:endParaRPr lang="ru-RU" dirty="0"/>
        </a:p>
      </dgm:t>
    </dgm:pt>
    <dgm:pt modelId="{77FAD715-B09C-420D-A7B1-5C6C870538FC}" type="parTrans" cxnId="{66D4C57A-E389-43D6-BB3E-2F11F637BCA5}">
      <dgm:prSet/>
      <dgm:spPr/>
      <dgm:t>
        <a:bodyPr/>
        <a:lstStyle/>
        <a:p>
          <a:endParaRPr lang="ru-RU"/>
        </a:p>
      </dgm:t>
    </dgm:pt>
    <dgm:pt modelId="{370A6785-962A-47B0-BC02-BEFB472DCBA0}" type="sibTrans" cxnId="{66D4C57A-E389-43D6-BB3E-2F11F637BCA5}">
      <dgm:prSet/>
      <dgm:spPr/>
      <dgm:t>
        <a:bodyPr/>
        <a:lstStyle/>
        <a:p>
          <a:endParaRPr lang="ru-RU"/>
        </a:p>
      </dgm:t>
    </dgm:pt>
    <dgm:pt modelId="{E0604E06-97E5-493B-9DFB-9ED05423FDC8}">
      <dgm:prSet/>
      <dgm:spPr/>
      <dgm:t>
        <a:bodyPr/>
        <a:lstStyle/>
        <a:p>
          <a:r>
            <a:rPr lang="ru-RU" b="1" dirty="0" smtClean="0"/>
            <a:t>Вывод:</a:t>
          </a:r>
          <a:r>
            <a:rPr lang="ru-RU" dirty="0" smtClean="0"/>
            <a:t> Из данной диаграммы видно, что идет тенденция повышения качества выполнения ВПР, по сравнению с прошлым учебным годом.</a:t>
          </a:r>
          <a:endParaRPr lang="ru-RU" dirty="0"/>
        </a:p>
      </dgm:t>
    </dgm:pt>
    <dgm:pt modelId="{FBC55FDA-2CCE-4E55-A25A-87F20E357983}" type="parTrans" cxnId="{B3280E17-6A9C-4FD9-AEC8-27B99BA37D2A}">
      <dgm:prSet/>
      <dgm:spPr/>
      <dgm:t>
        <a:bodyPr/>
        <a:lstStyle/>
        <a:p>
          <a:endParaRPr lang="ru-RU"/>
        </a:p>
      </dgm:t>
    </dgm:pt>
    <dgm:pt modelId="{1C6D5DFF-7A69-4F03-93F5-71711C526664}" type="sibTrans" cxnId="{B3280E17-6A9C-4FD9-AEC8-27B99BA37D2A}">
      <dgm:prSet/>
      <dgm:spPr/>
      <dgm:t>
        <a:bodyPr/>
        <a:lstStyle/>
        <a:p>
          <a:endParaRPr lang="ru-RU"/>
        </a:p>
      </dgm:t>
    </dgm:pt>
    <dgm:pt modelId="{E336C747-B7C8-454A-92C0-B6F6A2D2481E}" type="pres">
      <dgm:prSet presAssocID="{7E93CC12-46F0-4127-B7A8-1A28F3716B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CC489E8-5691-49F5-A211-C481365AD164}" type="pres">
      <dgm:prSet presAssocID="{381A0A14-1E94-4E89-9D6C-2597E45104AE}" presName="root" presStyleCnt="0"/>
      <dgm:spPr/>
    </dgm:pt>
    <dgm:pt modelId="{6EBF1A18-AEB9-4400-973C-65473702BCDD}" type="pres">
      <dgm:prSet presAssocID="{381A0A14-1E94-4E89-9D6C-2597E45104AE}" presName="rootComposite" presStyleCnt="0"/>
      <dgm:spPr/>
    </dgm:pt>
    <dgm:pt modelId="{8351FF69-0E40-4250-8A36-A9BA86AA097F}" type="pres">
      <dgm:prSet presAssocID="{381A0A14-1E94-4E89-9D6C-2597E45104AE}" presName="rootText" presStyleLbl="node1" presStyleIdx="0" presStyleCnt="1" custScaleX="76700" custLinFactNeighborX="-64502" custLinFactNeighborY="-2334"/>
      <dgm:spPr/>
    </dgm:pt>
    <dgm:pt modelId="{6CC30191-3BAB-493A-9805-2D3A082708B0}" type="pres">
      <dgm:prSet presAssocID="{381A0A14-1E94-4E89-9D6C-2597E45104AE}" presName="rootConnector" presStyleLbl="node1" presStyleIdx="0" presStyleCnt="1"/>
      <dgm:spPr/>
    </dgm:pt>
    <dgm:pt modelId="{DC09F07F-CFD5-4FC3-9C09-3EE82CF7D6CE}" type="pres">
      <dgm:prSet presAssocID="{381A0A14-1E94-4E89-9D6C-2597E45104AE}" presName="childShape" presStyleCnt="0"/>
      <dgm:spPr/>
    </dgm:pt>
    <dgm:pt modelId="{451FC46B-AF9F-4C48-AE23-B6DB4E4224EE}" type="pres">
      <dgm:prSet presAssocID="{FBC55FDA-2CCE-4E55-A25A-87F20E357983}" presName="Name13" presStyleLbl="parChTrans1D2" presStyleIdx="0" presStyleCnt="1"/>
      <dgm:spPr/>
    </dgm:pt>
    <dgm:pt modelId="{6B891796-A052-4524-8B31-CDE9826A8C54}" type="pres">
      <dgm:prSet presAssocID="{E0604E06-97E5-493B-9DFB-9ED05423FDC8}" presName="childText" presStyleLbl="bgAcc1" presStyleIdx="0" presStyleCnt="1" custScaleX="119511" custLinFactNeighborX="89663" custLinFactNeighborY="-1237">
        <dgm:presLayoutVars>
          <dgm:bulletEnabled val="1"/>
        </dgm:presLayoutVars>
      </dgm:prSet>
      <dgm:spPr/>
    </dgm:pt>
  </dgm:ptLst>
  <dgm:cxnLst>
    <dgm:cxn modelId="{E1F57ABE-6649-4BA1-A96A-4C6BBA24A1F7}" type="presOf" srcId="{381A0A14-1E94-4E89-9D6C-2597E45104AE}" destId="{6CC30191-3BAB-493A-9805-2D3A082708B0}" srcOrd="1" destOrd="0" presId="urn:microsoft.com/office/officeart/2005/8/layout/hierarchy3"/>
    <dgm:cxn modelId="{B3280E17-6A9C-4FD9-AEC8-27B99BA37D2A}" srcId="{381A0A14-1E94-4E89-9D6C-2597E45104AE}" destId="{E0604E06-97E5-493B-9DFB-9ED05423FDC8}" srcOrd="0" destOrd="0" parTransId="{FBC55FDA-2CCE-4E55-A25A-87F20E357983}" sibTransId="{1C6D5DFF-7A69-4F03-93F5-71711C526664}"/>
    <dgm:cxn modelId="{8902C34B-6ED5-47E6-ADE1-F39B72940B89}" type="presOf" srcId="{FBC55FDA-2CCE-4E55-A25A-87F20E357983}" destId="{451FC46B-AF9F-4C48-AE23-B6DB4E4224EE}" srcOrd="0" destOrd="0" presId="urn:microsoft.com/office/officeart/2005/8/layout/hierarchy3"/>
    <dgm:cxn modelId="{66D4C57A-E389-43D6-BB3E-2F11F637BCA5}" srcId="{7E93CC12-46F0-4127-B7A8-1A28F3716B8A}" destId="{381A0A14-1E94-4E89-9D6C-2597E45104AE}" srcOrd="0" destOrd="0" parTransId="{77FAD715-B09C-420D-A7B1-5C6C870538FC}" sibTransId="{370A6785-962A-47B0-BC02-BEFB472DCBA0}"/>
    <dgm:cxn modelId="{8DD0B9CC-8E71-44C4-9EEA-FB0131D46C95}" type="presOf" srcId="{7E93CC12-46F0-4127-B7A8-1A28F3716B8A}" destId="{E336C747-B7C8-454A-92C0-B6F6A2D2481E}" srcOrd="0" destOrd="0" presId="urn:microsoft.com/office/officeart/2005/8/layout/hierarchy3"/>
    <dgm:cxn modelId="{9A0F42A6-F5E9-490D-A1F6-8439CC8E3FC0}" type="presOf" srcId="{E0604E06-97E5-493B-9DFB-9ED05423FDC8}" destId="{6B891796-A052-4524-8B31-CDE9826A8C54}" srcOrd="0" destOrd="0" presId="urn:microsoft.com/office/officeart/2005/8/layout/hierarchy3"/>
    <dgm:cxn modelId="{199B71A1-120B-4932-91C5-B7CDFB43A565}" type="presOf" srcId="{381A0A14-1E94-4E89-9D6C-2597E45104AE}" destId="{8351FF69-0E40-4250-8A36-A9BA86AA097F}" srcOrd="0" destOrd="0" presId="urn:microsoft.com/office/officeart/2005/8/layout/hierarchy3"/>
    <dgm:cxn modelId="{405D06AC-629E-4096-B14A-19D1BFCA7758}" type="presParOf" srcId="{E336C747-B7C8-454A-92C0-B6F6A2D2481E}" destId="{7CC489E8-5691-49F5-A211-C481365AD164}" srcOrd="0" destOrd="0" presId="urn:microsoft.com/office/officeart/2005/8/layout/hierarchy3"/>
    <dgm:cxn modelId="{04F9784A-BD71-488C-9A28-B2E21D20F954}" type="presParOf" srcId="{7CC489E8-5691-49F5-A211-C481365AD164}" destId="{6EBF1A18-AEB9-4400-973C-65473702BCDD}" srcOrd="0" destOrd="0" presId="urn:microsoft.com/office/officeart/2005/8/layout/hierarchy3"/>
    <dgm:cxn modelId="{9A2F0165-D2C8-4ED4-A7DE-DE061FA72D1D}" type="presParOf" srcId="{6EBF1A18-AEB9-4400-973C-65473702BCDD}" destId="{8351FF69-0E40-4250-8A36-A9BA86AA097F}" srcOrd="0" destOrd="0" presId="urn:microsoft.com/office/officeart/2005/8/layout/hierarchy3"/>
    <dgm:cxn modelId="{948225BE-BE49-4FA5-B96F-B0D84DDA840B}" type="presParOf" srcId="{6EBF1A18-AEB9-4400-973C-65473702BCDD}" destId="{6CC30191-3BAB-493A-9805-2D3A082708B0}" srcOrd="1" destOrd="0" presId="urn:microsoft.com/office/officeart/2005/8/layout/hierarchy3"/>
    <dgm:cxn modelId="{73B3B965-AD68-43DC-92EE-E1B000BE3E35}" type="presParOf" srcId="{7CC489E8-5691-49F5-A211-C481365AD164}" destId="{DC09F07F-CFD5-4FC3-9C09-3EE82CF7D6CE}" srcOrd="1" destOrd="0" presId="urn:microsoft.com/office/officeart/2005/8/layout/hierarchy3"/>
    <dgm:cxn modelId="{3F4EACF2-9BD0-4072-A1BC-487307FEC829}" type="presParOf" srcId="{DC09F07F-CFD5-4FC3-9C09-3EE82CF7D6CE}" destId="{451FC46B-AF9F-4C48-AE23-B6DB4E4224EE}" srcOrd="0" destOrd="0" presId="urn:microsoft.com/office/officeart/2005/8/layout/hierarchy3"/>
    <dgm:cxn modelId="{7B500336-9031-4F06-AD9E-06F79961B95E}" type="presParOf" srcId="{DC09F07F-CFD5-4FC3-9C09-3EE82CF7D6CE}" destId="{6B891796-A052-4524-8B31-CDE9826A8C5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0CD103-A26F-4D06-AC98-DBE45046EDE2}" type="doc">
      <dgm:prSet loTypeId="urn:microsoft.com/office/officeart/2005/8/layout/cycle4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054DF7-4A46-4BFE-9FD7-53D5804F2FE5}" type="pres">
      <dgm:prSet presAssocID="{0E0CD103-A26F-4D06-AC98-DBE45046EDE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2F95395-A385-449B-9E85-3F34C85BC59F}" type="presOf" srcId="{0E0CD103-A26F-4D06-AC98-DBE45046EDE2}" destId="{3B054DF7-4A46-4BFE-9FD7-53D5804F2FE5}" srcOrd="0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0FA2E0-FC50-40AB-88D5-92293308B51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</dgm:pt>
    <dgm:pt modelId="{AD2B2CDD-47BC-4A9E-9294-E317A43CBEDB}">
      <dgm:prSet custT="1"/>
      <dgm:spPr/>
      <dgm:t>
        <a:bodyPr/>
        <a:lstStyle/>
        <a:p>
          <a:pPr algn="l"/>
          <a:r>
            <a:rPr lang="ru-RU" sz="1400" b="1" i="0" dirty="0" smtClean="0"/>
            <a:t>рассмотреть и провести детальный анализ количественных и качественных результатов ВПР на заседаниях МО;</a:t>
          </a:r>
          <a:endParaRPr lang="ru-RU" sz="1400" b="1" i="0" dirty="0"/>
        </a:p>
      </dgm:t>
    </dgm:pt>
    <dgm:pt modelId="{B2652066-BFFE-48DF-B2A2-3C4FDC940337}" type="parTrans" cxnId="{78E091D1-1F6E-458A-8565-01EF4BC84EF8}">
      <dgm:prSet/>
      <dgm:spPr/>
      <dgm:t>
        <a:bodyPr/>
        <a:lstStyle/>
        <a:p>
          <a:endParaRPr lang="ru-RU"/>
        </a:p>
      </dgm:t>
    </dgm:pt>
    <dgm:pt modelId="{36AA4FC4-2AB4-42F4-9562-F25755417AAA}" type="sibTrans" cxnId="{78E091D1-1F6E-458A-8565-01EF4BC84EF8}">
      <dgm:prSet/>
      <dgm:spPr/>
      <dgm:t>
        <a:bodyPr/>
        <a:lstStyle/>
        <a:p>
          <a:endParaRPr lang="ru-RU"/>
        </a:p>
      </dgm:t>
    </dgm:pt>
    <dgm:pt modelId="{1713CA67-093A-4802-92D9-A25446D598A1}">
      <dgm:prSet custT="1"/>
      <dgm:spPr/>
      <dgm:t>
        <a:bodyPr/>
        <a:lstStyle/>
        <a:p>
          <a:pPr algn="l"/>
          <a:r>
            <a:rPr lang="ru-RU" sz="1400" b="1" dirty="0" smtClean="0"/>
            <a:t>проанализировать результаты ВПР и провести поэлементный анализ уровня достижения планируемых результатов обучения, установить дефициты в овладении базовыми знаниями и умениями как для каждого учащегося, так и для класса в целом</a:t>
          </a:r>
          <a:endParaRPr lang="ru-RU" sz="1400" b="1" dirty="0"/>
        </a:p>
      </dgm:t>
    </dgm:pt>
    <dgm:pt modelId="{54F6B073-7689-4E20-9A48-5BDF3B079D38}" type="parTrans" cxnId="{A09E43EC-AFFC-4C23-8D83-BD234FE18BF9}">
      <dgm:prSet/>
      <dgm:spPr/>
      <dgm:t>
        <a:bodyPr/>
        <a:lstStyle/>
        <a:p>
          <a:endParaRPr lang="ru-RU"/>
        </a:p>
      </dgm:t>
    </dgm:pt>
    <dgm:pt modelId="{3E8093D9-BBAC-4638-9C1C-0273E1E980B1}" type="sibTrans" cxnId="{A09E43EC-AFFC-4C23-8D83-BD234FE18BF9}">
      <dgm:prSet/>
      <dgm:spPr/>
      <dgm:t>
        <a:bodyPr/>
        <a:lstStyle/>
        <a:p>
          <a:endParaRPr lang="ru-RU"/>
        </a:p>
      </dgm:t>
    </dgm:pt>
    <dgm:pt modelId="{13370C61-415E-4566-9F50-2389CA5A0255}">
      <dgm:prSet custT="1"/>
      <dgm:spPr/>
      <dgm:t>
        <a:bodyPr/>
        <a:lstStyle/>
        <a:p>
          <a:pPr algn="l"/>
          <a:r>
            <a:rPr lang="ru-RU" sz="1400" b="1" dirty="0" smtClean="0"/>
            <a:t>учителям использовать результаты анализа ВПР для коррекции знаний учащихся по ряду предметов, а также для совершенствования методики преподавания предметов для создания индивидуальных образовательных маршрутов обучающихся</a:t>
          </a:r>
          <a:endParaRPr lang="ru-RU" sz="1400" b="1" dirty="0"/>
        </a:p>
      </dgm:t>
    </dgm:pt>
    <dgm:pt modelId="{8C8727D2-88A6-4019-B617-1E2212A91B1E}" type="parTrans" cxnId="{1357FF41-DE19-43CF-AC40-7BA4BB7C5EA6}">
      <dgm:prSet/>
      <dgm:spPr/>
      <dgm:t>
        <a:bodyPr/>
        <a:lstStyle/>
        <a:p>
          <a:endParaRPr lang="ru-RU"/>
        </a:p>
      </dgm:t>
    </dgm:pt>
    <dgm:pt modelId="{1AC2B891-6104-4840-B362-7AF451E3AD7F}" type="sibTrans" cxnId="{1357FF41-DE19-43CF-AC40-7BA4BB7C5EA6}">
      <dgm:prSet/>
      <dgm:spPr/>
      <dgm:t>
        <a:bodyPr/>
        <a:lstStyle/>
        <a:p>
          <a:endParaRPr lang="ru-RU"/>
        </a:p>
      </dgm:t>
    </dgm:pt>
    <dgm:pt modelId="{5A0D26A9-9365-4D9C-8910-ADAD4AA3C158}">
      <dgm:prSet custT="1"/>
      <dgm:spPr/>
      <dgm:t>
        <a:bodyPr/>
        <a:lstStyle/>
        <a:p>
          <a:pPr algn="l"/>
          <a:r>
            <a:rPr lang="ru-RU" sz="1200" b="1" dirty="0" smtClean="0"/>
            <a:t>учителям-предметникам провести совместные заседания по вопросу разработок заданий, направленных на отработку у обучающихся 5-8-х классов необходимых навыков при выполнении выше обозначенных заданий, а также других заданий, которые вызывают затруднения</a:t>
          </a:r>
          <a:endParaRPr lang="ru-RU" sz="1200" b="1" dirty="0"/>
        </a:p>
      </dgm:t>
    </dgm:pt>
    <dgm:pt modelId="{6541997E-6924-47B1-BB80-447B948500DE}" type="parTrans" cxnId="{E20C5A09-23CF-4CAF-B00B-F1ECB428CC00}">
      <dgm:prSet/>
      <dgm:spPr/>
      <dgm:t>
        <a:bodyPr/>
        <a:lstStyle/>
        <a:p>
          <a:endParaRPr lang="ru-RU"/>
        </a:p>
      </dgm:t>
    </dgm:pt>
    <dgm:pt modelId="{8351E3FD-28B6-4EAE-9F6C-0CA82CA43550}" type="sibTrans" cxnId="{E20C5A09-23CF-4CAF-B00B-F1ECB428CC00}">
      <dgm:prSet/>
      <dgm:spPr/>
      <dgm:t>
        <a:bodyPr/>
        <a:lstStyle/>
        <a:p>
          <a:endParaRPr lang="ru-RU"/>
        </a:p>
      </dgm:t>
    </dgm:pt>
    <dgm:pt modelId="{C7E1481F-2706-4994-BA65-14A1110611BD}">
      <dgm:prSet custT="1"/>
      <dgm:spPr/>
      <dgm:t>
        <a:bodyPr/>
        <a:lstStyle/>
        <a:p>
          <a:pPr algn="l"/>
          <a:r>
            <a:rPr lang="ru-RU" sz="1200" b="1" dirty="0" smtClean="0"/>
            <a:t>в рамках заседаний МО провести обмен опытом по подготовке к отдельным заданиям ВПР, изучить опыт работы учителей, чьи ученики показали лучшие результаты, разработать рекомендации по подготовке к выполнению отдельных заданий ВПР с опорой на передовой опыт</a:t>
          </a:r>
          <a:endParaRPr lang="ru-RU" sz="1200" b="1" dirty="0"/>
        </a:p>
      </dgm:t>
    </dgm:pt>
    <dgm:pt modelId="{68D2674B-73C6-4EBD-A4F0-74842C16356B}" type="parTrans" cxnId="{36D9D598-01A7-4AAE-A167-49C34D65784A}">
      <dgm:prSet/>
      <dgm:spPr/>
      <dgm:t>
        <a:bodyPr/>
        <a:lstStyle/>
        <a:p>
          <a:endParaRPr lang="ru-RU"/>
        </a:p>
      </dgm:t>
    </dgm:pt>
    <dgm:pt modelId="{08FE1343-354E-4AAE-9FB7-1E49389BFC19}" type="sibTrans" cxnId="{36D9D598-01A7-4AAE-A167-49C34D65784A}">
      <dgm:prSet/>
      <dgm:spPr/>
      <dgm:t>
        <a:bodyPr/>
        <a:lstStyle/>
        <a:p>
          <a:endParaRPr lang="ru-RU"/>
        </a:p>
      </dgm:t>
    </dgm:pt>
    <dgm:pt modelId="{460B35E1-6346-4A59-9D04-EDBF6036CB6C}">
      <dgm:prSet custT="1"/>
      <dgm:spPr/>
      <dgm:t>
        <a:bodyPr/>
        <a:lstStyle/>
        <a:p>
          <a:pPr algn="l"/>
          <a:r>
            <a:rPr lang="ru-RU" sz="1400" b="1" dirty="0" smtClean="0"/>
            <a:t>МО учителей начальной школы, учителям-предметникам разработать систему мер по повышению качества обучения и подготовке к Всероссийским проверочным работам в следующие года.</a:t>
          </a:r>
          <a:endParaRPr lang="ru-RU" sz="1400" b="1" dirty="0"/>
        </a:p>
      </dgm:t>
    </dgm:pt>
    <dgm:pt modelId="{67E96559-CA01-4D8F-AED0-CEE27E6D03E4}" type="parTrans" cxnId="{DB252575-FB01-47E1-AFA6-6297DD93142A}">
      <dgm:prSet/>
      <dgm:spPr/>
      <dgm:t>
        <a:bodyPr/>
        <a:lstStyle/>
        <a:p>
          <a:endParaRPr lang="ru-RU"/>
        </a:p>
      </dgm:t>
    </dgm:pt>
    <dgm:pt modelId="{D5C1FED4-CD85-47D7-8B86-08839FE46F3C}" type="sibTrans" cxnId="{DB252575-FB01-47E1-AFA6-6297DD93142A}">
      <dgm:prSet/>
      <dgm:spPr/>
      <dgm:t>
        <a:bodyPr/>
        <a:lstStyle/>
        <a:p>
          <a:endParaRPr lang="ru-RU"/>
        </a:p>
      </dgm:t>
    </dgm:pt>
    <dgm:pt modelId="{8D7E9A9A-6647-4E7B-948A-C0E1DAB9B840}">
      <dgm:prSet custT="1"/>
      <dgm:spPr/>
      <dgm:t>
        <a:bodyPr/>
        <a:lstStyle/>
        <a:p>
          <a:pPr algn="l"/>
          <a:r>
            <a:rPr lang="ru-RU" sz="1400" b="1" dirty="0" smtClean="0"/>
            <a:t>методической службе планировать тематические семинары, направленные на организацию коррекционной работы с учащимися, не справившимися с ВПР</a:t>
          </a:r>
          <a:endParaRPr lang="ru-RU" sz="1400" b="1" dirty="0"/>
        </a:p>
      </dgm:t>
    </dgm:pt>
    <dgm:pt modelId="{623111EA-2568-402E-8A72-30E2855FDCEA}" type="parTrans" cxnId="{313D044E-3D24-45AA-9055-101C6E6866D4}">
      <dgm:prSet/>
      <dgm:spPr/>
      <dgm:t>
        <a:bodyPr/>
        <a:lstStyle/>
        <a:p>
          <a:endParaRPr lang="ru-RU"/>
        </a:p>
      </dgm:t>
    </dgm:pt>
    <dgm:pt modelId="{251C27CF-2FFA-4BA4-9744-A59172193D24}" type="sibTrans" cxnId="{313D044E-3D24-45AA-9055-101C6E6866D4}">
      <dgm:prSet/>
      <dgm:spPr/>
      <dgm:t>
        <a:bodyPr/>
        <a:lstStyle/>
        <a:p>
          <a:endParaRPr lang="ru-RU"/>
        </a:p>
      </dgm:t>
    </dgm:pt>
    <dgm:pt modelId="{AC1EA6D7-9C91-4872-A732-3E4C310206D7}">
      <dgm:prSet custT="1"/>
      <dgm:spPr/>
      <dgm:t>
        <a:bodyPr/>
        <a:lstStyle/>
        <a:p>
          <a:pPr algn="l"/>
          <a:r>
            <a:rPr lang="ru-RU" sz="1400" b="1" dirty="0" smtClean="0"/>
            <a:t>в конце учебного года провести мониторинг учебных достижений обучающихся</a:t>
          </a:r>
          <a:endParaRPr lang="ru-RU" sz="1400" b="1" dirty="0"/>
        </a:p>
      </dgm:t>
    </dgm:pt>
    <dgm:pt modelId="{4B26AFEC-47AB-4994-B143-194B6FBEF8BE}" type="parTrans" cxnId="{BF65CF37-1AF2-48DE-8454-00E784F75D66}">
      <dgm:prSet/>
      <dgm:spPr/>
      <dgm:t>
        <a:bodyPr/>
        <a:lstStyle/>
        <a:p>
          <a:endParaRPr lang="ru-RU"/>
        </a:p>
      </dgm:t>
    </dgm:pt>
    <dgm:pt modelId="{45F1D8A9-39C5-46D0-A440-995A5FE92B63}" type="sibTrans" cxnId="{BF65CF37-1AF2-48DE-8454-00E784F75D66}">
      <dgm:prSet/>
      <dgm:spPr/>
      <dgm:t>
        <a:bodyPr/>
        <a:lstStyle/>
        <a:p>
          <a:endParaRPr lang="ru-RU"/>
        </a:p>
      </dgm:t>
    </dgm:pt>
    <dgm:pt modelId="{35803177-EA7A-412D-AA39-EBE6A1E4A12E}" type="pres">
      <dgm:prSet presAssocID="{D10FA2E0-FC50-40AB-88D5-92293308B517}" presName="linearFlow" presStyleCnt="0">
        <dgm:presLayoutVars>
          <dgm:dir/>
          <dgm:resizeHandles val="exact"/>
        </dgm:presLayoutVars>
      </dgm:prSet>
      <dgm:spPr/>
    </dgm:pt>
    <dgm:pt modelId="{E53B721A-32F5-415C-B374-FF1CF873CF58}" type="pres">
      <dgm:prSet presAssocID="{AD2B2CDD-47BC-4A9E-9294-E317A43CBEDB}" presName="composite" presStyleCnt="0"/>
      <dgm:spPr/>
    </dgm:pt>
    <dgm:pt modelId="{44048040-99BB-42CD-8F7B-9165D626B389}" type="pres">
      <dgm:prSet presAssocID="{AD2B2CDD-47BC-4A9E-9294-E317A43CBEDB}" presName="imgShp" presStyleLbl="fgImgPlace1" presStyleIdx="0" presStyleCnt="8"/>
      <dgm:spPr/>
    </dgm:pt>
    <dgm:pt modelId="{2697F8C2-1F30-41A9-9B47-24C7FD5F6B0A}" type="pres">
      <dgm:prSet presAssocID="{AD2B2CDD-47BC-4A9E-9294-E317A43CBEDB}" presName="txShp" presStyleLbl="node1" presStyleIdx="0" presStyleCnt="8" custLinFactY="-21830" custLinFactNeighborX="4901" custLinFactNeighborY="-100000">
        <dgm:presLayoutVars>
          <dgm:bulletEnabled val="1"/>
        </dgm:presLayoutVars>
      </dgm:prSet>
      <dgm:spPr/>
    </dgm:pt>
    <dgm:pt modelId="{BBBEE6DB-C04C-4918-ABE4-A3D84967B6E3}" type="pres">
      <dgm:prSet presAssocID="{36AA4FC4-2AB4-42F4-9562-F25755417AAA}" presName="spacing" presStyleCnt="0"/>
      <dgm:spPr/>
    </dgm:pt>
    <dgm:pt modelId="{06572B97-C6B3-4A5B-B24B-458C33BC5E87}" type="pres">
      <dgm:prSet presAssocID="{1713CA67-093A-4802-92D9-A25446D598A1}" presName="composite" presStyleCnt="0"/>
      <dgm:spPr/>
    </dgm:pt>
    <dgm:pt modelId="{2BD6B0F7-3E04-4076-88BA-86A9FF7293B7}" type="pres">
      <dgm:prSet presAssocID="{1713CA67-093A-4802-92D9-A25446D598A1}" presName="imgShp" presStyleLbl="fgImgPlace1" presStyleIdx="1" presStyleCnt="8"/>
      <dgm:spPr/>
    </dgm:pt>
    <dgm:pt modelId="{E03F672A-E600-41ED-A979-74DBB9465FA4}" type="pres">
      <dgm:prSet presAssocID="{1713CA67-093A-4802-92D9-A25446D598A1}" presName="txShp" presStyleLbl="node1" presStyleIdx="1" presStyleCnt="8" custLinFactNeighborX="5151" custLinFactNeighborY="-5010">
        <dgm:presLayoutVars>
          <dgm:bulletEnabled val="1"/>
        </dgm:presLayoutVars>
      </dgm:prSet>
      <dgm:spPr/>
    </dgm:pt>
    <dgm:pt modelId="{39229119-7055-476F-8F53-402C07EFB3CD}" type="pres">
      <dgm:prSet presAssocID="{3E8093D9-BBAC-4638-9C1C-0273E1E980B1}" presName="spacing" presStyleCnt="0"/>
      <dgm:spPr/>
    </dgm:pt>
    <dgm:pt modelId="{B39E1965-3044-418E-8404-F72D1A700A5C}" type="pres">
      <dgm:prSet presAssocID="{13370C61-415E-4566-9F50-2389CA5A0255}" presName="composite" presStyleCnt="0"/>
      <dgm:spPr/>
    </dgm:pt>
    <dgm:pt modelId="{D79F0E1D-604B-45FC-900D-4685E71855F7}" type="pres">
      <dgm:prSet presAssocID="{13370C61-415E-4566-9F50-2389CA5A0255}" presName="imgShp" presStyleLbl="fgImgPlace1" presStyleIdx="2" presStyleCnt="8"/>
      <dgm:spPr/>
    </dgm:pt>
    <dgm:pt modelId="{ECEB8692-8A66-4C6C-BC72-7ED70D94E29C}" type="pres">
      <dgm:prSet presAssocID="{13370C61-415E-4566-9F50-2389CA5A0255}" presName="txShp" presStyleLbl="node1" presStyleIdx="2" presStyleCnt="8" custLinFactNeighborX="5033" custLinFactNeighborY="4017">
        <dgm:presLayoutVars>
          <dgm:bulletEnabled val="1"/>
        </dgm:presLayoutVars>
      </dgm:prSet>
      <dgm:spPr/>
    </dgm:pt>
    <dgm:pt modelId="{FCB0AD3D-89B3-447C-B245-7950F05E026F}" type="pres">
      <dgm:prSet presAssocID="{1AC2B891-6104-4840-B362-7AF451E3AD7F}" presName="spacing" presStyleCnt="0"/>
      <dgm:spPr/>
    </dgm:pt>
    <dgm:pt modelId="{784A2E14-10D7-4E1A-8D5D-D189A50FEA32}" type="pres">
      <dgm:prSet presAssocID="{5A0D26A9-9365-4D9C-8910-ADAD4AA3C158}" presName="composite" presStyleCnt="0"/>
      <dgm:spPr/>
    </dgm:pt>
    <dgm:pt modelId="{903A6BD2-1E85-4ABA-B247-C66AA851CA8E}" type="pres">
      <dgm:prSet presAssocID="{5A0D26A9-9365-4D9C-8910-ADAD4AA3C158}" presName="imgShp" presStyleLbl="fgImgPlace1" presStyleIdx="3" presStyleCnt="8"/>
      <dgm:spPr/>
    </dgm:pt>
    <dgm:pt modelId="{6EAC350F-1C4F-48F1-9B1D-36F069D7834E}" type="pres">
      <dgm:prSet presAssocID="{5A0D26A9-9365-4D9C-8910-ADAD4AA3C158}" presName="txShp" presStyleLbl="node1" presStyleIdx="3" presStyleCnt="8" custLinFactNeighborX="5149" custLinFactNeighborY="6043">
        <dgm:presLayoutVars>
          <dgm:bulletEnabled val="1"/>
        </dgm:presLayoutVars>
      </dgm:prSet>
      <dgm:spPr/>
    </dgm:pt>
    <dgm:pt modelId="{232EBBED-3E1E-4FD5-B7CC-A1C431168ED2}" type="pres">
      <dgm:prSet presAssocID="{8351E3FD-28B6-4EAE-9F6C-0CA82CA43550}" presName="spacing" presStyleCnt="0"/>
      <dgm:spPr/>
    </dgm:pt>
    <dgm:pt modelId="{17A7CABF-1611-4F9F-AAD8-7ED003044627}" type="pres">
      <dgm:prSet presAssocID="{C7E1481F-2706-4994-BA65-14A1110611BD}" presName="composite" presStyleCnt="0"/>
      <dgm:spPr/>
    </dgm:pt>
    <dgm:pt modelId="{1869FD21-E423-497B-AE31-90EEA42F89D6}" type="pres">
      <dgm:prSet presAssocID="{C7E1481F-2706-4994-BA65-14A1110611BD}" presName="imgShp" presStyleLbl="fgImgPlace1" presStyleIdx="4" presStyleCnt="8"/>
      <dgm:spPr/>
    </dgm:pt>
    <dgm:pt modelId="{B58969C1-AED7-4F27-8959-9B1D8093497E}" type="pres">
      <dgm:prSet presAssocID="{C7E1481F-2706-4994-BA65-14A1110611BD}" presName="txShp" presStyleLbl="node1" presStyleIdx="4" presStyleCnt="8" custScaleX="102409" custLinFactNeighborX="4331" custLinFactNeighborY="5343">
        <dgm:presLayoutVars>
          <dgm:bulletEnabled val="1"/>
        </dgm:presLayoutVars>
      </dgm:prSet>
      <dgm:spPr/>
    </dgm:pt>
    <dgm:pt modelId="{CB14F61A-B339-44C9-B5C5-509110680C79}" type="pres">
      <dgm:prSet presAssocID="{08FE1343-354E-4AAE-9FB7-1E49389BFC19}" presName="spacing" presStyleCnt="0"/>
      <dgm:spPr/>
    </dgm:pt>
    <dgm:pt modelId="{ABC22103-A294-4948-AFB4-52D16E6B1A35}" type="pres">
      <dgm:prSet presAssocID="{460B35E1-6346-4A59-9D04-EDBF6036CB6C}" presName="composite" presStyleCnt="0"/>
      <dgm:spPr/>
    </dgm:pt>
    <dgm:pt modelId="{6D8F5E22-B304-40FA-BF08-5BEA7912538B}" type="pres">
      <dgm:prSet presAssocID="{460B35E1-6346-4A59-9D04-EDBF6036CB6C}" presName="imgShp" presStyleLbl="fgImgPlace1" presStyleIdx="5" presStyleCnt="8"/>
      <dgm:spPr/>
    </dgm:pt>
    <dgm:pt modelId="{724C919F-0604-4671-B50C-8709FF95E8CC}" type="pres">
      <dgm:prSet presAssocID="{460B35E1-6346-4A59-9D04-EDBF6036CB6C}" presName="txShp" presStyleLbl="node1" presStyleIdx="5" presStyleCnt="8" custLinFactNeighborX="5150" custLinFactNeighborY="-582">
        <dgm:presLayoutVars>
          <dgm:bulletEnabled val="1"/>
        </dgm:presLayoutVars>
      </dgm:prSet>
      <dgm:spPr/>
    </dgm:pt>
    <dgm:pt modelId="{F4DDBCF0-62C7-4B46-BED7-2E161260366B}" type="pres">
      <dgm:prSet presAssocID="{D5C1FED4-CD85-47D7-8B86-08839FE46F3C}" presName="spacing" presStyleCnt="0"/>
      <dgm:spPr/>
    </dgm:pt>
    <dgm:pt modelId="{AC4AF847-88AD-475D-96F5-4B45088FD05E}" type="pres">
      <dgm:prSet presAssocID="{8D7E9A9A-6647-4E7B-948A-C0E1DAB9B840}" presName="composite" presStyleCnt="0"/>
      <dgm:spPr/>
    </dgm:pt>
    <dgm:pt modelId="{EC0758A4-3CDB-4E30-8850-D31D2B3F7095}" type="pres">
      <dgm:prSet presAssocID="{8D7E9A9A-6647-4E7B-948A-C0E1DAB9B840}" presName="imgShp" presStyleLbl="fgImgPlace1" presStyleIdx="6" presStyleCnt="8"/>
      <dgm:spPr/>
    </dgm:pt>
    <dgm:pt modelId="{76C79440-FF88-4732-836B-7DE273C070CB}" type="pres">
      <dgm:prSet presAssocID="{8D7E9A9A-6647-4E7B-948A-C0E1DAB9B840}" presName="txShp" presStyleLbl="node1" presStyleIdx="6" presStyleCnt="8" custScaleX="101941" custLinFactNeighborX="4448" custLinFactNeighborY="-3803">
        <dgm:presLayoutVars>
          <dgm:bulletEnabled val="1"/>
        </dgm:presLayoutVars>
      </dgm:prSet>
      <dgm:spPr/>
    </dgm:pt>
    <dgm:pt modelId="{AA17B71A-145F-4F2E-AB05-98A02A7E62AA}" type="pres">
      <dgm:prSet presAssocID="{251C27CF-2FFA-4BA4-9744-A59172193D24}" presName="spacing" presStyleCnt="0"/>
      <dgm:spPr/>
    </dgm:pt>
    <dgm:pt modelId="{BF27245A-62C7-4DD7-95CD-CFB007A1A575}" type="pres">
      <dgm:prSet presAssocID="{AC1EA6D7-9C91-4872-A732-3E4C310206D7}" presName="composite" presStyleCnt="0"/>
      <dgm:spPr/>
    </dgm:pt>
    <dgm:pt modelId="{48A50341-36D0-4B16-8CFD-F90A38B8C280}" type="pres">
      <dgm:prSet presAssocID="{AC1EA6D7-9C91-4872-A732-3E4C310206D7}" presName="imgShp" presStyleLbl="fgImgPlace1" presStyleIdx="7" presStyleCnt="8"/>
      <dgm:spPr/>
    </dgm:pt>
    <dgm:pt modelId="{E6E32CB7-701B-4521-92AD-B6C34B7EFF69}" type="pres">
      <dgm:prSet presAssocID="{AC1EA6D7-9C91-4872-A732-3E4C310206D7}" presName="txShp" presStyleLbl="node1" presStyleIdx="7" presStyleCnt="8" custLinFactNeighborX="5384" custLinFactNeighborY="-4079">
        <dgm:presLayoutVars>
          <dgm:bulletEnabled val="1"/>
        </dgm:presLayoutVars>
      </dgm:prSet>
      <dgm:spPr/>
    </dgm:pt>
  </dgm:ptLst>
  <dgm:cxnLst>
    <dgm:cxn modelId="{313D044E-3D24-45AA-9055-101C6E6866D4}" srcId="{D10FA2E0-FC50-40AB-88D5-92293308B517}" destId="{8D7E9A9A-6647-4E7B-948A-C0E1DAB9B840}" srcOrd="6" destOrd="0" parTransId="{623111EA-2568-402E-8A72-30E2855FDCEA}" sibTransId="{251C27CF-2FFA-4BA4-9744-A59172193D24}"/>
    <dgm:cxn modelId="{BF65CF37-1AF2-48DE-8454-00E784F75D66}" srcId="{D10FA2E0-FC50-40AB-88D5-92293308B517}" destId="{AC1EA6D7-9C91-4872-A732-3E4C310206D7}" srcOrd="7" destOrd="0" parTransId="{4B26AFEC-47AB-4994-B143-194B6FBEF8BE}" sibTransId="{45F1D8A9-39C5-46D0-A440-995A5FE92B63}"/>
    <dgm:cxn modelId="{36D9D598-01A7-4AAE-A167-49C34D65784A}" srcId="{D10FA2E0-FC50-40AB-88D5-92293308B517}" destId="{C7E1481F-2706-4994-BA65-14A1110611BD}" srcOrd="4" destOrd="0" parTransId="{68D2674B-73C6-4EBD-A4F0-74842C16356B}" sibTransId="{08FE1343-354E-4AAE-9FB7-1E49389BFC19}"/>
    <dgm:cxn modelId="{5B50DC43-9C05-4B87-BCDF-9EDD83C01F51}" type="presOf" srcId="{AD2B2CDD-47BC-4A9E-9294-E317A43CBEDB}" destId="{2697F8C2-1F30-41A9-9B47-24C7FD5F6B0A}" srcOrd="0" destOrd="0" presId="urn:microsoft.com/office/officeart/2005/8/layout/vList3"/>
    <dgm:cxn modelId="{1357FF41-DE19-43CF-AC40-7BA4BB7C5EA6}" srcId="{D10FA2E0-FC50-40AB-88D5-92293308B517}" destId="{13370C61-415E-4566-9F50-2389CA5A0255}" srcOrd="2" destOrd="0" parTransId="{8C8727D2-88A6-4019-B617-1E2212A91B1E}" sibTransId="{1AC2B891-6104-4840-B362-7AF451E3AD7F}"/>
    <dgm:cxn modelId="{FD75DAB0-6140-4D89-AC19-6F9A095DF672}" type="presOf" srcId="{460B35E1-6346-4A59-9D04-EDBF6036CB6C}" destId="{724C919F-0604-4671-B50C-8709FF95E8CC}" srcOrd="0" destOrd="0" presId="urn:microsoft.com/office/officeart/2005/8/layout/vList3"/>
    <dgm:cxn modelId="{13D5C9FB-B44B-4609-BE28-F7E9211DB39D}" type="presOf" srcId="{5A0D26A9-9365-4D9C-8910-ADAD4AA3C158}" destId="{6EAC350F-1C4F-48F1-9B1D-36F069D7834E}" srcOrd="0" destOrd="0" presId="urn:microsoft.com/office/officeart/2005/8/layout/vList3"/>
    <dgm:cxn modelId="{E20C5A09-23CF-4CAF-B00B-F1ECB428CC00}" srcId="{D10FA2E0-FC50-40AB-88D5-92293308B517}" destId="{5A0D26A9-9365-4D9C-8910-ADAD4AA3C158}" srcOrd="3" destOrd="0" parTransId="{6541997E-6924-47B1-BB80-447B948500DE}" sibTransId="{8351E3FD-28B6-4EAE-9F6C-0CA82CA43550}"/>
    <dgm:cxn modelId="{63375AAF-5EA7-4FFB-AAE8-250C0EBC8EED}" type="presOf" srcId="{1713CA67-093A-4802-92D9-A25446D598A1}" destId="{E03F672A-E600-41ED-A979-74DBB9465FA4}" srcOrd="0" destOrd="0" presId="urn:microsoft.com/office/officeart/2005/8/layout/vList3"/>
    <dgm:cxn modelId="{DB252575-FB01-47E1-AFA6-6297DD93142A}" srcId="{D10FA2E0-FC50-40AB-88D5-92293308B517}" destId="{460B35E1-6346-4A59-9D04-EDBF6036CB6C}" srcOrd="5" destOrd="0" parTransId="{67E96559-CA01-4D8F-AED0-CEE27E6D03E4}" sibTransId="{D5C1FED4-CD85-47D7-8B86-08839FE46F3C}"/>
    <dgm:cxn modelId="{A09E43EC-AFFC-4C23-8D83-BD234FE18BF9}" srcId="{D10FA2E0-FC50-40AB-88D5-92293308B517}" destId="{1713CA67-093A-4802-92D9-A25446D598A1}" srcOrd="1" destOrd="0" parTransId="{54F6B073-7689-4E20-9A48-5BDF3B079D38}" sibTransId="{3E8093D9-BBAC-4638-9C1C-0273E1E980B1}"/>
    <dgm:cxn modelId="{30A7DA87-BFA2-4508-ADB2-9BFC2705B430}" type="presOf" srcId="{13370C61-415E-4566-9F50-2389CA5A0255}" destId="{ECEB8692-8A66-4C6C-BC72-7ED70D94E29C}" srcOrd="0" destOrd="0" presId="urn:microsoft.com/office/officeart/2005/8/layout/vList3"/>
    <dgm:cxn modelId="{05FD72A7-454D-4B4A-8099-7030F75DEC16}" type="presOf" srcId="{8D7E9A9A-6647-4E7B-948A-C0E1DAB9B840}" destId="{76C79440-FF88-4732-836B-7DE273C070CB}" srcOrd="0" destOrd="0" presId="urn:microsoft.com/office/officeart/2005/8/layout/vList3"/>
    <dgm:cxn modelId="{A1CAC949-DF85-41CB-BE55-7890BE81CA98}" type="presOf" srcId="{C7E1481F-2706-4994-BA65-14A1110611BD}" destId="{B58969C1-AED7-4F27-8959-9B1D8093497E}" srcOrd="0" destOrd="0" presId="urn:microsoft.com/office/officeart/2005/8/layout/vList3"/>
    <dgm:cxn modelId="{78E091D1-1F6E-458A-8565-01EF4BC84EF8}" srcId="{D10FA2E0-FC50-40AB-88D5-92293308B517}" destId="{AD2B2CDD-47BC-4A9E-9294-E317A43CBEDB}" srcOrd="0" destOrd="0" parTransId="{B2652066-BFFE-48DF-B2A2-3C4FDC940337}" sibTransId="{36AA4FC4-2AB4-42F4-9562-F25755417AAA}"/>
    <dgm:cxn modelId="{7305BA33-DC25-4C2B-958F-0AA2068286BE}" type="presOf" srcId="{AC1EA6D7-9C91-4872-A732-3E4C310206D7}" destId="{E6E32CB7-701B-4521-92AD-B6C34B7EFF69}" srcOrd="0" destOrd="0" presId="urn:microsoft.com/office/officeart/2005/8/layout/vList3"/>
    <dgm:cxn modelId="{53398912-6A36-4676-B82A-2B6A143D26F2}" type="presOf" srcId="{D10FA2E0-FC50-40AB-88D5-92293308B517}" destId="{35803177-EA7A-412D-AA39-EBE6A1E4A12E}" srcOrd="0" destOrd="0" presId="urn:microsoft.com/office/officeart/2005/8/layout/vList3"/>
    <dgm:cxn modelId="{0DF8E14B-75ED-4442-AD3E-8DB6435E26DF}" type="presParOf" srcId="{35803177-EA7A-412D-AA39-EBE6A1E4A12E}" destId="{E53B721A-32F5-415C-B374-FF1CF873CF58}" srcOrd="0" destOrd="0" presId="urn:microsoft.com/office/officeart/2005/8/layout/vList3"/>
    <dgm:cxn modelId="{97B01D56-EF8C-43ED-9A6B-D06994238DD5}" type="presParOf" srcId="{E53B721A-32F5-415C-B374-FF1CF873CF58}" destId="{44048040-99BB-42CD-8F7B-9165D626B389}" srcOrd="0" destOrd="0" presId="urn:microsoft.com/office/officeart/2005/8/layout/vList3"/>
    <dgm:cxn modelId="{D055988F-022A-48F7-ACAC-C9F810D90537}" type="presParOf" srcId="{E53B721A-32F5-415C-B374-FF1CF873CF58}" destId="{2697F8C2-1F30-41A9-9B47-24C7FD5F6B0A}" srcOrd="1" destOrd="0" presId="urn:microsoft.com/office/officeart/2005/8/layout/vList3"/>
    <dgm:cxn modelId="{67CB5691-9A6C-4788-8327-EA4ABD4A2783}" type="presParOf" srcId="{35803177-EA7A-412D-AA39-EBE6A1E4A12E}" destId="{BBBEE6DB-C04C-4918-ABE4-A3D84967B6E3}" srcOrd="1" destOrd="0" presId="urn:microsoft.com/office/officeart/2005/8/layout/vList3"/>
    <dgm:cxn modelId="{BDCA17BB-DFCB-4950-B6D1-44ACC664ACD6}" type="presParOf" srcId="{35803177-EA7A-412D-AA39-EBE6A1E4A12E}" destId="{06572B97-C6B3-4A5B-B24B-458C33BC5E87}" srcOrd="2" destOrd="0" presId="urn:microsoft.com/office/officeart/2005/8/layout/vList3"/>
    <dgm:cxn modelId="{BD44449A-1F1B-4931-9345-681734D2D087}" type="presParOf" srcId="{06572B97-C6B3-4A5B-B24B-458C33BC5E87}" destId="{2BD6B0F7-3E04-4076-88BA-86A9FF7293B7}" srcOrd="0" destOrd="0" presId="urn:microsoft.com/office/officeart/2005/8/layout/vList3"/>
    <dgm:cxn modelId="{8B382402-59A0-48B0-921B-4E6F86AC98B3}" type="presParOf" srcId="{06572B97-C6B3-4A5B-B24B-458C33BC5E87}" destId="{E03F672A-E600-41ED-A979-74DBB9465FA4}" srcOrd="1" destOrd="0" presId="urn:microsoft.com/office/officeart/2005/8/layout/vList3"/>
    <dgm:cxn modelId="{3D5BDB7C-0302-438F-A6D9-9FB9822D41BD}" type="presParOf" srcId="{35803177-EA7A-412D-AA39-EBE6A1E4A12E}" destId="{39229119-7055-476F-8F53-402C07EFB3CD}" srcOrd="3" destOrd="0" presId="urn:microsoft.com/office/officeart/2005/8/layout/vList3"/>
    <dgm:cxn modelId="{B7D32832-01C3-4EB5-8609-8B45BA42C9C8}" type="presParOf" srcId="{35803177-EA7A-412D-AA39-EBE6A1E4A12E}" destId="{B39E1965-3044-418E-8404-F72D1A700A5C}" srcOrd="4" destOrd="0" presId="urn:microsoft.com/office/officeart/2005/8/layout/vList3"/>
    <dgm:cxn modelId="{D762BEEC-4DCD-4609-9738-6CD99B0DFBD4}" type="presParOf" srcId="{B39E1965-3044-418E-8404-F72D1A700A5C}" destId="{D79F0E1D-604B-45FC-900D-4685E71855F7}" srcOrd="0" destOrd="0" presId="urn:microsoft.com/office/officeart/2005/8/layout/vList3"/>
    <dgm:cxn modelId="{8C6DB22A-3E9F-4DE4-B61F-460A54F4FBB0}" type="presParOf" srcId="{B39E1965-3044-418E-8404-F72D1A700A5C}" destId="{ECEB8692-8A66-4C6C-BC72-7ED70D94E29C}" srcOrd="1" destOrd="0" presId="urn:microsoft.com/office/officeart/2005/8/layout/vList3"/>
    <dgm:cxn modelId="{496C44FA-D923-4FD9-A0A9-9A5FA7F7D2E1}" type="presParOf" srcId="{35803177-EA7A-412D-AA39-EBE6A1E4A12E}" destId="{FCB0AD3D-89B3-447C-B245-7950F05E026F}" srcOrd="5" destOrd="0" presId="urn:microsoft.com/office/officeart/2005/8/layout/vList3"/>
    <dgm:cxn modelId="{23F1B6C8-8E96-4E3E-9153-F679FFCE75F2}" type="presParOf" srcId="{35803177-EA7A-412D-AA39-EBE6A1E4A12E}" destId="{784A2E14-10D7-4E1A-8D5D-D189A50FEA32}" srcOrd="6" destOrd="0" presId="urn:microsoft.com/office/officeart/2005/8/layout/vList3"/>
    <dgm:cxn modelId="{1F35873A-CF93-44DE-8E62-5780630001DC}" type="presParOf" srcId="{784A2E14-10D7-4E1A-8D5D-D189A50FEA32}" destId="{903A6BD2-1E85-4ABA-B247-C66AA851CA8E}" srcOrd="0" destOrd="0" presId="urn:microsoft.com/office/officeart/2005/8/layout/vList3"/>
    <dgm:cxn modelId="{28F91D3A-020E-4D5A-82F3-E5EB83601905}" type="presParOf" srcId="{784A2E14-10D7-4E1A-8D5D-D189A50FEA32}" destId="{6EAC350F-1C4F-48F1-9B1D-36F069D7834E}" srcOrd="1" destOrd="0" presId="urn:microsoft.com/office/officeart/2005/8/layout/vList3"/>
    <dgm:cxn modelId="{6A391B60-88AC-4088-963C-EA385ED09B4C}" type="presParOf" srcId="{35803177-EA7A-412D-AA39-EBE6A1E4A12E}" destId="{232EBBED-3E1E-4FD5-B7CC-A1C431168ED2}" srcOrd="7" destOrd="0" presId="urn:microsoft.com/office/officeart/2005/8/layout/vList3"/>
    <dgm:cxn modelId="{05266277-CE5F-41DE-B03B-9FDCCDE2551F}" type="presParOf" srcId="{35803177-EA7A-412D-AA39-EBE6A1E4A12E}" destId="{17A7CABF-1611-4F9F-AAD8-7ED003044627}" srcOrd="8" destOrd="0" presId="urn:microsoft.com/office/officeart/2005/8/layout/vList3"/>
    <dgm:cxn modelId="{794772CE-98F0-4DBA-8111-45ED29440548}" type="presParOf" srcId="{17A7CABF-1611-4F9F-AAD8-7ED003044627}" destId="{1869FD21-E423-497B-AE31-90EEA42F89D6}" srcOrd="0" destOrd="0" presId="urn:microsoft.com/office/officeart/2005/8/layout/vList3"/>
    <dgm:cxn modelId="{49129500-A15E-41CA-9A50-26C2A561A35E}" type="presParOf" srcId="{17A7CABF-1611-4F9F-AAD8-7ED003044627}" destId="{B58969C1-AED7-4F27-8959-9B1D8093497E}" srcOrd="1" destOrd="0" presId="urn:microsoft.com/office/officeart/2005/8/layout/vList3"/>
    <dgm:cxn modelId="{9210DFCD-9CC9-4C3E-9991-E566D5AB3A2F}" type="presParOf" srcId="{35803177-EA7A-412D-AA39-EBE6A1E4A12E}" destId="{CB14F61A-B339-44C9-B5C5-509110680C79}" srcOrd="9" destOrd="0" presId="urn:microsoft.com/office/officeart/2005/8/layout/vList3"/>
    <dgm:cxn modelId="{319D68BF-2403-4AB2-A1C9-00409903E7CE}" type="presParOf" srcId="{35803177-EA7A-412D-AA39-EBE6A1E4A12E}" destId="{ABC22103-A294-4948-AFB4-52D16E6B1A35}" srcOrd="10" destOrd="0" presId="urn:microsoft.com/office/officeart/2005/8/layout/vList3"/>
    <dgm:cxn modelId="{7EEEED56-43F3-420B-921E-29733507BD6A}" type="presParOf" srcId="{ABC22103-A294-4948-AFB4-52D16E6B1A35}" destId="{6D8F5E22-B304-40FA-BF08-5BEA7912538B}" srcOrd="0" destOrd="0" presId="urn:microsoft.com/office/officeart/2005/8/layout/vList3"/>
    <dgm:cxn modelId="{C1240E49-376F-4762-9EE1-23A5377AE51B}" type="presParOf" srcId="{ABC22103-A294-4948-AFB4-52D16E6B1A35}" destId="{724C919F-0604-4671-B50C-8709FF95E8CC}" srcOrd="1" destOrd="0" presId="urn:microsoft.com/office/officeart/2005/8/layout/vList3"/>
    <dgm:cxn modelId="{7EA8B913-C116-4338-9EA6-49F358C413CE}" type="presParOf" srcId="{35803177-EA7A-412D-AA39-EBE6A1E4A12E}" destId="{F4DDBCF0-62C7-4B46-BED7-2E161260366B}" srcOrd="11" destOrd="0" presId="urn:microsoft.com/office/officeart/2005/8/layout/vList3"/>
    <dgm:cxn modelId="{3CE6C0D2-AD4B-40CD-96AD-6D2B6D5CEEC3}" type="presParOf" srcId="{35803177-EA7A-412D-AA39-EBE6A1E4A12E}" destId="{AC4AF847-88AD-475D-96F5-4B45088FD05E}" srcOrd="12" destOrd="0" presId="urn:microsoft.com/office/officeart/2005/8/layout/vList3"/>
    <dgm:cxn modelId="{1B03A0EC-7D80-479B-A598-2E0F3E2E795B}" type="presParOf" srcId="{AC4AF847-88AD-475D-96F5-4B45088FD05E}" destId="{EC0758A4-3CDB-4E30-8850-D31D2B3F7095}" srcOrd="0" destOrd="0" presId="urn:microsoft.com/office/officeart/2005/8/layout/vList3"/>
    <dgm:cxn modelId="{71898BF0-D32A-4D7A-9CA9-3649441A8190}" type="presParOf" srcId="{AC4AF847-88AD-475D-96F5-4B45088FD05E}" destId="{76C79440-FF88-4732-836B-7DE273C070CB}" srcOrd="1" destOrd="0" presId="urn:microsoft.com/office/officeart/2005/8/layout/vList3"/>
    <dgm:cxn modelId="{9AABB42F-5A1C-4B4A-9526-D4E95312D8D2}" type="presParOf" srcId="{35803177-EA7A-412D-AA39-EBE6A1E4A12E}" destId="{AA17B71A-145F-4F2E-AB05-98A02A7E62AA}" srcOrd="13" destOrd="0" presId="urn:microsoft.com/office/officeart/2005/8/layout/vList3"/>
    <dgm:cxn modelId="{99A1E653-3A5B-4E74-98A6-ED8C85599A6C}" type="presParOf" srcId="{35803177-EA7A-412D-AA39-EBE6A1E4A12E}" destId="{BF27245A-62C7-4DD7-95CD-CFB007A1A575}" srcOrd="14" destOrd="0" presId="urn:microsoft.com/office/officeart/2005/8/layout/vList3"/>
    <dgm:cxn modelId="{1C5DED85-6FF7-4D70-95AB-46C7F73BE204}" type="presParOf" srcId="{BF27245A-62C7-4DD7-95CD-CFB007A1A575}" destId="{48A50341-36D0-4B16-8CFD-F90A38B8C280}" srcOrd="0" destOrd="0" presId="urn:microsoft.com/office/officeart/2005/8/layout/vList3"/>
    <dgm:cxn modelId="{23B7D348-641A-45B6-B66E-4EBEFE767F22}" type="presParOf" srcId="{BF27245A-62C7-4DD7-95CD-CFB007A1A575}" destId="{E6E32CB7-701B-4521-92AD-B6C34B7EFF6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0FA2E0-FC50-40AB-88D5-92293308B51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</dgm:pt>
    <dgm:pt modelId="{17F09498-7712-43FE-A832-138AB86CAD02}">
      <dgm:prSet custT="1"/>
      <dgm:spPr/>
      <dgm:t>
        <a:bodyPr/>
        <a:lstStyle/>
        <a:p>
          <a:pPr algn="l"/>
          <a:r>
            <a:rPr lang="ru-RU" sz="1400" b="1" dirty="0" smtClean="0"/>
            <a:t>с обучающимися, показавшим низкий уровень выполнения диагностической работы, организовать индивидуальные, групповые занятия по отработке тем, условно определёнными как «дефицитные»</a:t>
          </a:r>
          <a:endParaRPr lang="ru-RU" sz="1400" b="1" dirty="0"/>
        </a:p>
      </dgm:t>
    </dgm:pt>
    <dgm:pt modelId="{9627B908-F2F3-4C6A-A63B-F2D1448CD6F5}" type="parTrans" cxnId="{B777954D-A0FF-4DC3-8B3B-625B5531135D}">
      <dgm:prSet/>
      <dgm:spPr/>
      <dgm:t>
        <a:bodyPr/>
        <a:lstStyle/>
        <a:p>
          <a:endParaRPr lang="ru-RU"/>
        </a:p>
      </dgm:t>
    </dgm:pt>
    <dgm:pt modelId="{FF6B1264-2424-42DE-B18D-C515E7A33D86}" type="sibTrans" cxnId="{B777954D-A0FF-4DC3-8B3B-625B5531135D}">
      <dgm:prSet/>
      <dgm:spPr/>
      <dgm:t>
        <a:bodyPr/>
        <a:lstStyle/>
        <a:p>
          <a:endParaRPr lang="ru-RU"/>
        </a:p>
      </dgm:t>
    </dgm:pt>
    <dgm:pt modelId="{43A0F589-50B9-4A6D-AD2B-5112E42F2524}">
      <dgm:prSet custT="1"/>
      <dgm:spPr/>
      <dgm:t>
        <a:bodyPr/>
        <a:lstStyle/>
        <a:p>
          <a:pPr algn="l"/>
          <a:r>
            <a:rPr lang="ru-RU" sz="1400" b="1" dirty="0" smtClean="0"/>
            <a:t>организовать сопутствующее повторение на уроках по темам, проблемным для класса в целом</a:t>
          </a:r>
          <a:endParaRPr lang="ru-RU" sz="1400" b="1" dirty="0"/>
        </a:p>
      </dgm:t>
    </dgm:pt>
    <dgm:pt modelId="{74D2F993-8946-430D-81CA-92CB0CBC8DF1}" type="parTrans" cxnId="{B6E96907-9E7D-401F-89D0-16B1FFD31E5A}">
      <dgm:prSet/>
      <dgm:spPr/>
      <dgm:t>
        <a:bodyPr/>
        <a:lstStyle/>
        <a:p>
          <a:endParaRPr lang="ru-RU"/>
        </a:p>
      </dgm:t>
    </dgm:pt>
    <dgm:pt modelId="{8196A2F0-B9DD-4154-96C5-335DE60905C2}" type="sibTrans" cxnId="{B6E96907-9E7D-401F-89D0-16B1FFD31E5A}">
      <dgm:prSet/>
      <dgm:spPr/>
      <dgm:t>
        <a:bodyPr/>
        <a:lstStyle/>
        <a:p>
          <a:endParaRPr lang="ru-RU"/>
        </a:p>
      </dgm:t>
    </dgm:pt>
    <dgm:pt modelId="{EFC2938B-44D5-4BFE-8CE3-FCE24DEFB3C1}">
      <dgm:prSet custT="1"/>
      <dgm:spPr/>
      <dgm:t>
        <a:bodyPr/>
        <a:lstStyle/>
        <a:p>
          <a:pPr algn="l"/>
          <a:r>
            <a:rPr lang="ru-RU" sz="1400" b="1" dirty="0" smtClean="0"/>
            <a:t>организовать индивидуальные тренировочные упражнения для учащихся по разделам учебного курса (по всем предметам), вызвавшим наибольшее затруднение</a:t>
          </a:r>
          <a:endParaRPr lang="ru-RU" sz="1400" b="1" dirty="0"/>
        </a:p>
      </dgm:t>
    </dgm:pt>
    <dgm:pt modelId="{364F36A6-6E55-439D-949D-991983E15CD9}" type="parTrans" cxnId="{84135F36-D2D3-48D7-9F85-8C1ED804946C}">
      <dgm:prSet/>
      <dgm:spPr/>
      <dgm:t>
        <a:bodyPr/>
        <a:lstStyle/>
        <a:p>
          <a:endParaRPr lang="ru-RU"/>
        </a:p>
      </dgm:t>
    </dgm:pt>
    <dgm:pt modelId="{FC428083-261A-4989-9229-6CCDC00D91BF}" type="sibTrans" cxnId="{84135F36-D2D3-48D7-9F85-8C1ED804946C}">
      <dgm:prSet/>
      <dgm:spPr/>
      <dgm:t>
        <a:bodyPr/>
        <a:lstStyle/>
        <a:p>
          <a:endParaRPr lang="ru-RU"/>
        </a:p>
      </dgm:t>
    </dgm:pt>
    <dgm:pt modelId="{BF73EFB8-B94A-420F-A50A-D9B138BBBD48}">
      <dgm:prSet custT="1"/>
      <dgm:spPr/>
      <dgm:t>
        <a:bodyPr/>
        <a:lstStyle/>
        <a:p>
          <a:pPr algn="l"/>
          <a:r>
            <a:rPr lang="ru-RU" sz="1400" b="1" dirty="0" smtClean="0"/>
            <a:t>использовать типологию заданий КИМ ВПР в учебной деятельности</a:t>
          </a:r>
          <a:endParaRPr lang="ru-RU" sz="1400" b="1" dirty="0"/>
        </a:p>
      </dgm:t>
    </dgm:pt>
    <dgm:pt modelId="{B8050007-8EEC-4F74-97BA-91AA4D2A2E88}" type="parTrans" cxnId="{C35DDF92-1B4A-4D6C-8D8D-372A388D0795}">
      <dgm:prSet/>
      <dgm:spPr/>
      <dgm:t>
        <a:bodyPr/>
        <a:lstStyle/>
        <a:p>
          <a:endParaRPr lang="ru-RU"/>
        </a:p>
      </dgm:t>
    </dgm:pt>
    <dgm:pt modelId="{0E161015-8169-4B6E-BE12-AE9C931F37E9}" type="sibTrans" cxnId="{C35DDF92-1B4A-4D6C-8D8D-372A388D0795}">
      <dgm:prSet/>
      <dgm:spPr/>
      <dgm:t>
        <a:bodyPr/>
        <a:lstStyle/>
        <a:p>
          <a:endParaRPr lang="ru-RU"/>
        </a:p>
      </dgm:t>
    </dgm:pt>
    <dgm:pt modelId="{35803177-EA7A-412D-AA39-EBE6A1E4A12E}" type="pres">
      <dgm:prSet presAssocID="{D10FA2E0-FC50-40AB-88D5-92293308B517}" presName="linearFlow" presStyleCnt="0">
        <dgm:presLayoutVars>
          <dgm:dir/>
          <dgm:resizeHandles val="exact"/>
        </dgm:presLayoutVars>
      </dgm:prSet>
      <dgm:spPr/>
    </dgm:pt>
    <dgm:pt modelId="{5E9BCF13-857E-497D-A2CB-0557D27811BB}" type="pres">
      <dgm:prSet presAssocID="{17F09498-7712-43FE-A832-138AB86CAD02}" presName="composite" presStyleCnt="0"/>
      <dgm:spPr/>
    </dgm:pt>
    <dgm:pt modelId="{2E432C6A-676E-4B14-92A3-274EDA521E1D}" type="pres">
      <dgm:prSet presAssocID="{17F09498-7712-43FE-A832-138AB86CAD02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37871CA-D9B9-468D-B7B3-034F4BA4EBA0}" type="pres">
      <dgm:prSet presAssocID="{17F09498-7712-43FE-A832-138AB86CAD02}" presName="txShp" presStyleLbl="node1" presStyleIdx="0" presStyleCnt="4" custLinFactNeighborX="9798" custLinFactNeighborY="7152">
        <dgm:presLayoutVars>
          <dgm:bulletEnabled val="1"/>
        </dgm:presLayoutVars>
      </dgm:prSet>
      <dgm:spPr/>
    </dgm:pt>
    <dgm:pt modelId="{F0608FDE-04F1-4DA5-A92B-AA715DBA74C0}" type="pres">
      <dgm:prSet presAssocID="{FF6B1264-2424-42DE-B18D-C515E7A33D86}" presName="spacing" presStyleCnt="0"/>
      <dgm:spPr/>
    </dgm:pt>
    <dgm:pt modelId="{0BD6FFA5-45DA-4CA8-9AE9-35BA329F20E3}" type="pres">
      <dgm:prSet presAssocID="{43A0F589-50B9-4A6D-AD2B-5112E42F2524}" presName="composite" presStyleCnt="0"/>
      <dgm:spPr/>
    </dgm:pt>
    <dgm:pt modelId="{D40952AF-20B0-4F93-95E8-E38897F6EFC9}" type="pres">
      <dgm:prSet presAssocID="{43A0F589-50B9-4A6D-AD2B-5112E42F2524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1DF66702-1A43-4188-909F-494568350A8F}" type="pres">
      <dgm:prSet presAssocID="{43A0F589-50B9-4A6D-AD2B-5112E42F2524}" presName="txShp" presStyleLbl="node1" presStyleIdx="1" presStyleCnt="4" custLinFactNeighborX="9448" custLinFactNeighborY="-767">
        <dgm:presLayoutVars>
          <dgm:bulletEnabled val="1"/>
        </dgm:presLayoutVars>
      </dgm:prSet>
      <dgm:spPr/>
    </dgm:pt>
    <dgm:pt modelId="{E7804249-B44F-458B-85AC-8F84D099E007}" type="pres">
      <dgm:prSet presAssocID="{8196A2F0-B9DD-4154-96C5-335DE60905C2}" presName="spacing" presStyleCnt="0"/>
      <dgm:spPr/>
    </dgm:pt>
    <dgm:pt modelId="{767AF753-44A2-4EA1-A50B-47BB6942799E}" type="pres">
      <dgm:prSet presAssocID="{EFC2938B-44D5-4BFE-8CE3-FCE24DEFB3C1}" presName="composite" presStyleCnt="0"/>
      <dgm:spPr/>
    </dgm:pt>
    <dgm:pt modelId="{69A6A1C2-2825-4341-839B-0A0E8E5980FA}" type="pres">
      <dgm:prSet presAssocID="{EFC2938B-44D5-4BFE-8CE3-FCE24DEFB3C1}" presName="imgShp" presStyleLbl="fgImgPlace1" presStyleIdx="2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1BD948D8-0472-467D-B2B7-6BCEF31737CE}" type="pres">
      <dgm:prSet presAssocID="{EFC2938B-44D5-4BFE-8CE3-FCE24DEFB3C1}" presName="txShp" presStyleLbl="node1" presStyleIdx="2" presStyleCnt="4" custLinFactNeighborX="9564" custLinFactNeighborY="767">
        <dgm:presLayoutVars>
          <dgm:bulletEnabled val="1"/>
        </dgm:presLayoutVars>
      </dgm:prSet>
      <dgm:spPr/>
    </dgm:pt>
    <dgm:pt modelId="{CC88293B-B052-4011-95DE-B02779C19143}" type="pres">
      <dgm:prSet presAssocID="{FC428083-261A-4989-9229-6CCDC00D91BF}" presName="spacing" presStyleCnt="0"/>
      <dgm:spPr/>
    </dgm:pt>
    <dgm:pt modelId="{0DF3B70B-C445-4CE4-B6DE-375249EF32F1}" type="pres">
      <dgm:prSet presAssocID="{BF73EFB8-B94A-420F-A50A-D9B138BBBD48}" presName="composite" presStyleCnt="0"/>
      <dgm:spPr/>
    </dgm:pt>
    <dgm:pt modelId="{A2305E72-7089-4B03-AE1D-E7AA9AFAE896}" type="pres">
      <dgm:prSet presAssocID="{BF73EFB8-B94A-420F-A50A-D9B138BBBD48}" presName="imgShp" presStyleLbl="fgImgPlace1" presStyleIdx="3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F5F296E-B13B-44B3-950F-82851220F74A}" type="pres">
      <dgm:prSet presAssocID="{BF73EFB8-B94A-420F-A50A-D9B138BBBD48}" presName="txShp" presStyleLbl="node1" presStyleIdx="3" presStyleCnt="4" custLinFactNeighborX="9798" custLinFactNeighborY="-767">
        <dgm:presLayoutVars>
          <dgm:bulletEnabled val="1"/>
        </dgm:presLayoutVars>
      </dgm:prSet>
      <dgm:spPr/>
    </dgm:pt>
  </dgm:ptLst>
  <dgm:cxnLst>
    <dgm:cxn modelId="{84135F36-D2D3-48D7-9F85-8C1ED804946C}" srcId="{D10FA2E0-FC50-40AB-88D5-92293308B517}" destId="{EFC2938B-44D5-4BFE-8CE3-FCE24DEFB3C1}" srcOrd="2" destOrd="0" parTransId="{364F36A6-6E55-439D-949D-991983E15CD9}" sibTransId="{FC428083-261A-4989-9229-6CCDC00D91BF}"/>
    <dgm:cxn modelId="{88A791A7-2D6D-473F-AE4A-ECF6EFE4B60E}" type="presOf" srcId="{D10FA2E0-FC50-40AB-88D5-92293308B517}" destId="{35803177-EA7A-412D-AA39-EBE6A1E4A12E}" srcOrd="0" destOrd="0" presId="urn:microsoft.com/office/officeart/2005/8/layout/vList3"/>
    <dgm:cxn modelId="{C35DDF92-1B4A-4D6C-8D8D-372A388D0795}" srcId="{D10FA2E0-FC50-40AB-88D5-92293308B517}" destId="{BF73EFB8-B94A-420F-A50A-D9B138BBBD48}" srcOrd="3" destOrd="0" parTransId="{B8050007-8EEC-4F74-97BA-91AA4D2A2E88}" sibTransId="{0E161015-8169-4B6E-BE12-AE9C931F37E9}"/>
    <dgm:cxn modelId="{B777954D-A0FF-4DC3-8B3B-625B5531135D}" srcId="{D10FA2E0-FC50-40AB-88D5-92293308B517}" destId="{17F09498-7712-43FE-A832-138AB86CAD02}" srcOrd="0" destOrd="0" parTransId="{9627B908-F2F3-4C6A-A63B-F2D1448CD6F5}" sibTransId="{FF6B1264-2424-42DE-B18D-C515E7A33D86}"/>
    <dgm:cxn modelId="{B8910D12-9B58-4178-AC6C-E959E674A871}" type="presOf" srcId="{17F09498-7712-43FE-A832-138AB86CAD02}" destId="{E37871CA-D9B9-468D-B7B3-034F4BA4EBA0}" srcOrd="0" destOrd="0" presId="urn:microsoft.com/office/officeart/2005/8/layout/vList3"/>
    <dgm:cxn modelId="{B6E96907-9E7D-401F-89D0-16B1FFD31E5A}" srcId="{D10FA2E0-FC50-40AB-88D5-92293308B517}" destId="{43A0F589-50B9-4A6D-AD2B-5112E42F2524}" srcOrd="1" destOrd="0" parTransId="{74D2F993-8946-430D-81CA-92CB0CBC8DF1}" sibTransId="{8196A2F0-B9DD-4154-96C5-335DE60905C2}"/>
    <dgm:cxn modelId="{0B1A249C-AE72-43F8-8636-AC5745B59544}" type="presOf" srcId="{BF73EFB8-B94A-420F-A50A-D9B138BBBD48}" destId="{9F5F296E-B13B-44B3-950F-82851220F74A}" srcOrd="0" destOrd="0" presId="urn:microsoft.com/office/officeart/2005/8/layout/vList3"/>
    <dgm:cxn modelId="{71CF6734-19C3-4C67-8E68-A8C784AA45E9}" type="presOf" srcId="{43A0F589-50B9-4A6D-AD2B-5112E42F2524}" destId="{1DF66702-1A43-4188-909F-494568350A8F}" srcOrd="0" destOrd="0" presId="urn:microsoft.com/office/officeart/2005/8/layout/vList3"/>
    <dgm:cxn modelId="{66F45798-9127-4711-98B3-3DA530F63976}" type="presOf" srcId="{EFC2938B-44D5-4BFE-8CE3-FCE24DEFB3C1}" destId="{1BD948D8-0472-467D-B2B7-6BCEF31737CE}" srcOrd="0" destOrd="0" presId="urn:microsoft.com/office/officeart/2005/8/layout/vList3"/>
    <dgm:cxn modelId="{5189A3B3-7BB9-42FE-A299-D313BB1E4C6A}" type="presParOf" srcId="{35803177-EA7A-412D-AA39-EBE6A1E4A12E}" destId="{5E9BCF13-857E-497D-A2CB-0557D27811BB}" srcOrd="0" destOrd="0" presId="urn:microsoft.com/office/officeart/2005/8/layout/vList3"/>
    <dgm:cxn modelId="{F7A6EE25-AA57-43F3-86E6-8AE8DDE17F92}" type="presParOf" srcId="{5E9BCF13-857E-497D-A2CB-0557D27811BB}" destId="{2E432C6A-676E-4B14-92A3-274EDA521E1D}" srcOrd="0" destOrd="0" presId="urn:microsoft.com/office/officeart/2005/8/layout/vList3"/>
    <dgm:cxn modelId="{8567AEA9-EBA6-41B0-91FC-577C973DD21F}" type="presParOf" srcId="{5E9BCF13-857E-497D-A2CB-0557D27811BB}" destId="{E37871CA-D9B9-468D-B7B3-034F4BA4EBA0}" srcOrd="1" destOrd="0" presId="urn:microsoft.com/office/officeart/2005/8/layout/vList3"/>
    <dgm:cxn modelId="{F8C4FEBE-C49C-431A-9511-C6888C1ED42E}" type="presParOf" srcId="{35803177-EA7A-412D-AA39-EBE6A1E4A12E}" destId="{F0608FDE-04F1-4DA5-A92B-AA715DBA74C0}" srcOrd="1" destOrd="0" presId="urn:microsoft.com/office/officeart/2005/8/layout/vList3"/>
    <dgm:cxn modelId="{186B35F3-32E5-436D-B608-5C1D60A16AC3}" type="presParOf" srcId="{35803177-EA7A-412D-AA39-EBE6A1E4A12E}" destId="{0BD6FFA5-45DA-4CA8-9AE9-35BA329F20E3}" srcOrd="2" destOrd="0" presId="urn:microsoft.com/office/officeart/2005/8/layout/vList3"/>
    <dgm:cxn modelId="{9F112D6B-F52C-41F0-AC95-72BE93EBA290}" type="presParOf" srcId="{0BD6FFA5-45DA-4CA8-9AE9-35BA329F20E3}" destId="{D40952AF-20B0-4F93-95E8-E38897F6EFC9}" srcOrd="0" destOrd="0" presId="urn:microsoft.com/office/officeart/2005/8/layout/vList3"/>
    <dgm:cxn modelId="{75419F87-9B11-44D4-9C03-78828F32CA51}" type="presParOf" srcId="{0BD6FFA5-45DA-4CA8-9AE9-35BA329F20E3}" destId="{1DF66702-1A43-4188-909F-494568350A8F}" srcOrd="1" destOrd="0" presId="urn:microsoft.com/office/officeart/2005/8/layout/vList3"/>
    <dgm:cxn modelId="{157F23B4-99E3-45D7-86B0-9DDE55BB9ED6}" type="presParOf" srcId="{35803177-EA7A-412D-AA39-EBE6A1E4A12E}" destId="{E7804249-B44F-458B-85AC-8F84D099E007}" srcOrd="3" destOrd="0" presId="urn:microsoft.com/office/officeart/2005/8/layout/vList3"/>
    <dgm:cxn modelId="{B4FE638F-56AC-4FCA-95BF-3AEFC4222B8C}" type="presParOf" srcId="{35803177-EA7A-412D-AA39-EBE6A1E4A12E}" destId="{767AF753-44A2-4EA1-A50B-47BB6942799E}" srcOrd="4" destOrd="0" presId="urn:microsoft.com/office/officeart/2005/8/layout/vList3"/>
    <dgm:cxn modelId="{D18BFFC2-ABC5-4711-B11F-E758D7C614EA}" type="presParOf" srcId="{767AF753-44A2-4EA1-A50B-47BB6942799E}" destId="{69A6A1C2-2825-4341-839B-0A0E8E5980FA}" srcOrd="0" destOrd="0" presId="urn:microsoft.com/office/officeart/2005/8/layout/vList3"/>
    <dgm:cxn modelId="{175AAF7D-9DCB-4FF2-A4C8-DEA15A7C3969}" type="presParOf" srcId="{767AF753-44A2-4EA1-A50B-47BB6942799E}" destId="{1BD948D8-0472-467D-B2B7-6BCEF31737CE}" srcOrd="1" destOrd="0" presId="urn:microsoft.com/office/officeart/2005/8/layout/vList3"/>
    <dgm:cxn modelId="{BEE67479-B878-4530-B119-D0565769FFC6}" type="presParOf" srcId="{35803177-EA7A-412D-AA39-EBE6A1E4A12E}" destId="{CC88293B-B052-4011-95DE-B02779C19143}" srcOrd="5" destOrd="0" presId="urn:microsoft.com/office/officeart/2005/8/layout/vList3"/>
    <dgm:cxn modelId="{7E8C69A1-FB14-4219-9213-4F41BE11B2CA}" type="presParOf" srcId="{35803177-EA7A-412D-AA39-EBE6A1E4A12E}" destId="{0DF3B70B-C445-4CE4-B6DE-375249EF32F1}" srcOrd="6" destOrd="0" presId="urn:microsoft.com/office/officeart/2005/8/layout/vList3"/>
    <dgm:cxn modelId="{4E19F2B6-FC24-4C5D-BBF6-1F37B3853B41}" type="presParOf" srcId="{0DF3B70B-C445-4CE4-B6DE-375249EF32F1}" destId="{A2305E72-7089-4B03-AE1D-E7AA9AFAE896}" srcOrd="0" destOrd="0" presId="urn:microsoft.com/office/officeart/2005/8/layout/vList3"/>
    <dgm:cxn modelId="{06A5857A-CD2B-42A8-972A-84AF3E56F22C}" type="presParOf" srcId="{0DF3B70B-C445-4CE4-B6DE-375249EF32F1}" destId="{9F5F296E-B13B-44B3-950F-82851220F7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1FF69-0E40-4250-8A36-A9BA86AA097F}">
      <dsp:nvSpPr>
        <dsp:cNvPr id="0" name=""/>
        <dsp:cNvSpPr/>
      </dsp:nvSpPr>
      <dsp:spPr>
        <a:xfrm>
          <a:off x="287864" y="0"/>
          <a:ext cx="3054441" cy="1991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Участвовало 19 общеобразовательных организаций</a:t>
          </a:r>
          <a:endParaRPr lang="ru-RU" sz="2300" kern="1200" dirty="0"/>
        </a:p>
      </dsp:txBody>
      <dsp:txXfrm>
        <a:off x="346183" y="58319"/>
        <a:ext cx="2937803" cy="1874523"/>
      </dsp:txXfrm>
    </dsp:sp>
    <dsp:sp modelId="{451FC46B-AF9F-4C48-AE23-B6DB4E4224EE}">
      <dsp:nvSpPr>
        <dsp:cNvPr id="0" name=""/>
        <dsp:cNvSpPr/>
      </dsp:nvSpPr>
      <dsp:spPr>
        <a:xfrm>
          <a:off x="593309" y="1991161"/>
          <a:ext cx="5730658" cy="1470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0233"/>
              </a:lnTo>
              <a:lnTo>
                <a:pt x="5730658" y="14702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91796-A052-4524-8B31-CDE9826A8C54}">
      <dsp:nvSpPr>
        <dsp:cNvPr id="0" name=""/>
        <dsp:cNvSpPr/>
      </dsp:nvSpPr>
      <dsp:spPr>
        <a:xfrm>
          <a:off x="6323967" y="2465814"/>
          <a:ext cx="3807451" cy="1991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Вывод:</a:t>
          </a:r>
          <a:r>
            <a:rPr lang="ru-RU" sz="2100" kern="1200" dirty="0" smtClean="0"/>
            <a:t> Из данной диаграммы видно, что идет тенденция повышения качества выполнения ВПР, по сравнению с прошлым учебным годом.</a:t>
          </a:r>
          <a:endParaRPr lang="ru-RU" sz="2100" kern="1200" dirty="0"/>
        </a:p>
      </dsp:txBody>
      <dsp:txXfrm>
        <a:off x="6382286" y="2524133"/>
        <a:ext cx="3690813" cy="1874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7F8C2-1F30-41A9-9B47-24C7FD5F6B0A}">
      <dsp:nvSpPr>
        <dsp:cNvPr id="0" name=""/>
        <dsp:cNvSpPr/>
      </dsp:nvSpPr>
      <dsp:spPr>
        <a:xfrm rot="10800000">
          <a:off x="2372597" y="0"/>
          <a:ext cx="744048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рассмотреть и провести детальный анализ количественных и качественных результатов ВПР на заседаниях МО;</a:t>
          </a:r>
          <a:endParaRPr lang="ru-RU" sz="1400" b="1" i="0" kern="1200" dirty="0"/>
        </a:p>
      </dsp:txBody>
      <dsp:txXfrm rot="10800000">
        <a:off x="2506429" y="0"/>
        <a:ext cx="7306653" cy="535328"/>
      </dsp:txXfrm>
    </dsp:sp>
    <dsp:sp modelId="{44048040-99BB-42CD-8F7B-9165D626B389}">
      <dsp:nvSpPr>
        <dsp:cNvPr id="0" name=""/>
        <dsp:cNvSpPr/>
      </dsp:nvSpPr>
      <dsp:spPr>
        <a:xfrm>
          <a:off x="1740275" y="4487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3F672A-E600-41ED-A979-74DBB9465FA4}">
      <dsp:nvSpPr>
        <dsp:cNvPr id="0" name=""/>
        <dsp:cNvSpPr/>
      </dsp:nvSpPr>
      <dsp:spPr>
        <a:xfrm rot="10800000">
          <a:off x="2391198" y="672795"/>
          <a:ext cx="744048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проанализировать результаты ВПР и провести поэлементный анализ уровня достижения планируемых результатов обучения, установить дефициты в овладении базовыми знаниями и умениями как для каждого учащегося, так и для класса в целом</a:t>
          </a:r>
          <a:endParaRPr lang="ru-RU" sz="1400" b="1" kern="1200" dirty="0"/>
        </a:p>
      </dsp:txBody>
      <dsp:txXfrm rot="10800000">
        <a:off x="2525030" y="672795"/>
        <a:ext cx="7306653" cy="535328"/>
      </dsp:txXfrm>
    </dsp:sp>
    <dsp:sp modelId="{2BD6B0F7-3E04-4076-88BA-86A9FF7293B7}">
      <dsp:nvSpPr>
        <dsp:cNvPr id="0" name=""/>
        <dsp:cNvSpPr/>
      </dsp:nvSpPr>
      <dsp:spPr>
        <a:xfrm>
          <a:off x="1740275" y="699615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EB8692-8A66-4C6C-BC72-7ED70D94E29C}">
      <dsp:nvSpPr>
        <dsp:cNvPr id="0" name=""/>
        <dsp:cNvSpPr/>
      </dsp:nvSpPr>
      <dsp:spPr>
        <a:xfrm rot="10800000">
          <a:off x="2382419" y="1416247"/>
          <a:ext cx="744048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учителям использовать результаты анализа ВПР для коррекции знаний учащихся по ряду предметов, а также для совершенствования методики преподавания предметов для создания индивидуальных образовательных маршрутов обучающихся</a:t>
          </a:r>
          <a:endParaRPr lang="ru-RU" sz="1400" b="1" kern="1200" dirty="0"/>
        </a:p>
      </dsp:txBody>
      <dsp:txXfrm rot="10800000">
        <a:off x="2516251" y="1416247"/>
        <a:ext cx="7306653" cy="535328"/>
      </dsp:txXfrm>
    </dsp:sp>
    <dsp:sp modelId="{D79F0E1D-604B-45FC-900D-4685E71855F7}">
      <dsp:nvSpPr>
        <dsp:cNvPr id="0" name=""/>
        <dsp:cNvSpPr/>
      </dsp:nvSpPr>
      <dsp:spPr>
        <a:xfrm>
          <a:off x="1740275" y="1394743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C350F-1C4F-48F1-9B1D-36F069D7834E}">
      <dsp:nvSpPr>
        <dsp:cNvPr id="0" name=""/>
        <dsp:cNvSpPr/>
      </dsp:nvSpPr>
      <dsp:spPr>
        <a:xfrm rot="10800000">
          <a:off x="2391049" y="2122221"/>
          <a:ext cx="744048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учителям-предметникам провести совместные заседания по вопросу разработок заданий, направленных на отработку у обучающихся 5-8-х классов необходимых навыков при выполнении выше обозначенных заданий, а также других заданий, которые вызывают затруднения</a:t>
          </a:r>
          <a:endParaRPr lang="ru-RU" sz="1200" b="1" kern="1200" dirty="0"/>
        </a:p>
      </dsp:txBody>
      <dsp:txXfrm rot="10800000">
        <a:off x="2524881" y="2122221"/>
        <a:ext cx="7306653" cy="535328"/>
      </dsp:txXfrm>
    </dsp:sp>
    <dsp:sp modelId="{903A6BD2-1E85-4ABA-B247-C66AA851CA8E}">
      <dsp:nvSpPr>
        <dsp:cNvPr id="0" name=""/>
        <dsp:cNvSpPr/>
      </dsp:nvSpPr>
      <dsp:spPr>
        <a:xfrm>
          <a:off x="1740275" y="2089871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969C1-AED7-4F27-8959-9B1D8093497E}">
      <dsp:nvSpPr>
        <dsp:cNvPr id="0" name=""/>
        <dsp:cNvSpPr/>
      </dsp:nvSpPr>
      <dsp:spPr>
        <a:xfrm rot="10800000">
          <a:off x="2195755" y="2813602"/>
          <a:ext cx="7619726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 рамках заседаний МО провести обмен опытом по подготовке к отдельным заданиям ВПР, изучить опыт работы учителей, чьи ученики показали лучшие результаты, разработать рекомендации по подготовке к выполнению отдельных заданий ВПР с опорой на передовой опыт</a:t>
          </a:r>
          <a:endParaRPr lang="ru-RU" sz="1200" b="1" kern="1200" dirty="0"/>
        </a:p>
      </dsp:txBody>
      <dsp:txXfrm rot="10800000">
        <a:off x="2329587" y="2813602"/>
        <a:ext cx="7485894" cy="535328"/>
      </dsp:txXfrm>
    </dsp:sp>
    <dsp:sp modelId="{1869FD21-E423-497B-AE31-90EEA42F89D6}">
      <dsp:nvSpPr>
        <dsp:cNvPr id="0" name=""/>
        <dsp:cNvSpPr/>
      </dsp:nvSpPr>
      <dsp:spPr>
        <a:xfrm>
          <a:off x="1695464" y="2784999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C919F-0604-4671-B50C-8709FF95E8CC}">
      <dsp:nvSpPr>
        <dsp:cNvPr id="0" name=""/>
        <dsp:cNvSpPr/>
      </dsp:nvSpPr>
      <dsp:spPr>
        <a:xfrm rot="10800000">
          <a:off x="2391124" y="3477012"/>
          <a:ext cx="744048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МО учителей начальной школы, учителям-предметникам разработать систему мер по повышению качества обучения и подготовке к Всероссийским проверочным работам в следующие года.</a:t>
          </a:r>
          <a:endParaRPr lang="ru-RU" sz="1400" b="1" kern="1200" dirty="0"/>
        </a:p>
      </dsp:txBody>
      <dsp:txXfrm rot="10800000">
        <a:off x="2524956" y="3477012"/>
        <a:ext cx="7306653" cy="535328"/>
      </dsp:txXfrm>
    </dsp:sp>
    <dsp:sp modelId="{6D8F5E22-B304-40FA-BF08-5BEA7912538B}">
      <dsp:nvSpPr>
        <dsp:cNvPr id="0" name=""/>
        <dsp:cNvSpPr/>
      </dsp:nvSpPr>
      <dsp:spPr>
        <a:xfrm>
          <a:off x="1740275" y="3480127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79440-FF88-4732-836B-7DE273C070CB}">
      <dsp:nvSpPr>
        <dsp:cNvPr id="0" name=""/>
        <dsp:cNvSpPr/>
      </dsp:nvSpPr>
      <dsp:spPr>
        <a:xfrm rot="10800000">
          <a:off x="2230577" y="4154897"/>
          <a:ext cx="758490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методической службе планировать тематические семинары, направленные на организацию коррекционной работы с учащимися, не справившимися с ВПР</a:t>
          </a:r>
          <a:endParaRPr lang="ru-RU" sz="1400" b="1" kern="1200" dirty="0"/>
        </a:p>
      </dsp:txBody>
      <dsp:txXfrm rot="10800000">
        <a:off x="2364409" y="4154897"/>
        <a:ext cx="7451073" cy="535328"/>
      </dsp:txXfrm>
    </dsp:sp>
    <dsp:sp modelId="{EC0758A4-3CDB-4E30-8850-D31D2B3F7095}">
      <dsp:nvSpPr>
        <dsp:cNvPr id="0" name=""/>
        <dsp:cNvSpPr/>
      </dsp:nvSpPr>
      <dsp:spPr>
        <a:xfrm>
          <a:off x="1704170" y="4175255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2CB7-701B-4521-92AD-B6C34B7EFF69}">
      <dsp:nvSpPr>
        <dsp:cNvPr id="0" name=""/>
        <dsp:cNvSpPr/>
      </dsp:nvSpPr>
      <dsp:spPr>
        <a:xfrm rot="10800000">
          <a:off x="2408535" y="4848547"/>
          <a:ext cx="7440485" cy="5353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65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 конце учебного года провести мониторинг учебных достижений обучающихся</a:t>
          </a:r>
          <a:endParaRPr lang="ru-RU" sz="1400" b="1" kern="1200" dirty="0"/>
        </a:p>
      </dsp:txBody>
      <dsp:txXfrm rot="10800000">
        <a:off x="2542367" y="4848547"/>
        <a:ext cx="7306653" cy="535328"/>
      </dsp:txXfrm>
    </dsp:sp>
    <dsp:sp modelId="{48A50341-36D0-4B16-8CFD-F90A38B8C280}">
      <dsp:nvSpPr>
        <dsp:cNvPr id="0" name=""/>
        <dsp:cNvSpPr/>
      </dsp:nvSpPr>
      <dsp:spPr>
        <a:xfrm>
          <a:off x="1740275" y="4870383"/>
          <a:ext cx="535328" cy="5353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871CA-D9B9-468D-B7B3-034F4BA4EBA0}">
      <dsp:nvSpPr>
        <dsp:cNvPr id="0" name=""/>
        <dsp:cNvSpPr/>
      </dsp:nvSpPr>
      <dsp:spPr>
        <a:xfrm rot="10800000">
          <a:off x="2895903" y="85407"/>
          <a:ext cx="7466304" cy="113497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94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 обучающимися, показавшим низкий уровень выполнения диагностической работы, организовать индивидуальные, групповые занятия по отработке тем, условно определёнными как «дефицитные»</a:t>
          </a:r>
          <a:endParaRPr lang="ru-RU" sz="1400" b="1" kern="1200" dirty="0"/>
        </a:p>
      </dsp:txBody>
      <dsp:txXfrm rot="10800000">
        <a:off x="3179647" y="85407"/>
        <a:ext cx="7182560" cy="1134977"/>
      </dsp:txXfrm>
    </dsp:sp>
    <dsp:sp modelId="{2E432C6A-676E-4B14-92A3-274EDA521E1D}">
      <dsp:nvSpPr>
        <dsp:cNvPr id="0" name=""/>
        <dsp:cNvSpPr/>
      </dsp:nvSpPr>
      <dsp:spPr>
        <a:xfrm>
          <a:off x="1596866" y="4233"/>
          <a:ext cx="1134977" cy="1134977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66702-1A43-4188-909F-494568350A8F}">
      <dsp:nvSpPr>
        <dsp:cNvPr id="0" name=""/>
        <dsp:cNvSpPr/>
      </dsp:nvSpPr>
      <dsp:spPr>
        <a:xfrm rot="10800000">
          <a:off x="2869771" y="1469305"/>
          <a:ext cx="7466304" cy="113497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94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организовать сопутствующее повторение на уроках по темам, проблемным для класса в целом</a:t>
          </a:r>
          <a:endParaRPr lang="ru-RU" sz="1400" b="1" kern="1200" dirty="0"/>
        </a:p>
      </dsp:txBody>
      <dsp:txXfrm rot="10800000">
        <a:off x="3153515" y="1469305"/>
        <a:ext cx="7182560" cy="1134977"/>
      </dsp:txXfrm>
    </dsp:sp>
    <dsp:sp modelId="{D40952AF-20B0-4F93-95E8-E38897F6EFC9}">
      <dsp:nvSpPr>
        <dsp:cNvPr id="0" name=""/>
        <dsp:cNvSpPr/>
      </dsp:nvSpPr>
      <dsp:spPr>
        <a:xfrm>
          <a:off x="1596866" y="1478010"/>
          <a:ext cx="1134977" cy="113497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D948D8-0472-467D-B2B7-6BCEF31737CE}">
      <dsp:nvSpPr>
        <dsp:cNvPr id="0" name=""/>
        <dsp:cNvSpPr/>
      </dsp:nvSpPr>
      <dsp:spPr>
        <a:xfrm rot="10800000">
          <a:off x="2878432" y="2960493"/>
          <a:ext cx="7466304" cy="113497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94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организовать индивидуальные тренировочные упражнения для учащихся по разделам учебного курса (по всем предметам), вызвавшим наибольшее затруднение</a:t>
          </a:r>
          <a:endParaRPr lang="ru-RU" sz="1400" b="1" kern="1200" dirty="0"/>
        </a:p>
      </dsp:txBody>
      <dsp:txXfrm rot="10800000">
        <a:off x="3162176" y="2960493"/>
        <a:ext cx="7182560" cy="1134977"/>
      </dsp:txXfrm>
    </dsp:sp>
    <dsp:sp modelId="{69A6A1C2-2825-4341-839B-0A0E8E5980FA}">
      <dsp:nvSpPr>
        <dsp:cNvPr id="0" name=""/>
        <dsp:cNvSpPr/>
      </dsp:nvSpPr>
      <dsp:spPr>
        <a:xfrm>
          <a:off x="1596866" y="2951788"/>
          <a:ext cx="1134977" cy="113497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F296E-B13B-44B3-950F-82851220F74A}">
      <dsp:nvSpPr>
        <dsp:cNvPr id="0" name=""/>
        <dsp:cNvSpPr/>
      </dsp:nvSpPr>
      <dsp:spPr>
        <a:xfrm rot="10800000">
          <a:off x="2895903" y="4416860"/>
          <a:ext cx="7466304" cy="113497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94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использовать типологию заданий КИМ ВПР в учебной деятельности</a:t>
          </a:r>
          <a:endParaRPr lang="ru-RU" sz="1400" b="1" kern="1200" dirty="0"/>
        </a:p>
      </dsp:txBody>
      <dsp:txXfrm rot="10800000">
        <a:off x="3179647" y="4416860"/>
        <a:ext cx="7182560" cy="1134977"/>
      </dsp:txXfrm>
    </dsp:sp>
    <dsp:sp modelId="{A2305E72-7089-4B03-AE1D-E7AA9AFAE896}">
      <dsp:nvSpPr>
        <dsp:cNvPr id="0" name=""/>
        <dsp:cNvSpPr/>
      </dsp:nvSpPr>
      <dsp:spPr>
        <a:xfrm>
          <a:off x="1596866" y="4425565"/>
          <a:ext cx="1134977" cy="113497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4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" y="1739900"/>
            <a:ext cx="11887200" cy="4724400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/>
              <a:t>АНАЛИТИЧЕСКАЯ СПРАВКА </a:t>
            </a:r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ПО </a:t>
            </a:r>
            <a:r>
              <a:rPr lang="ru-RU" sz="3600" b="1" u="sng" dirty="0"/>
              <a:t>ВСЕРОССИЙСКИМ ПРОВЕРОЧНЫМ РАБОТАМ В 2020 ГОДУ В ОБЩЕОБРАЗОВАТЕЛЬНЫХ ОРГАНИЗАЦИЯХ </a:t>
            </a:r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ГОРОДА </a:t>
            </a:r>
            <a:r>
              <a:rPr lang="ru-RU" sz="3600" b="1" u="sng" dirty="0"/>
              <a:t>ЧЕРКЕССКА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u="sng" dirty="0"/>
              <a:t>(в сравнении с 2019, 2018, 2017 годами)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9626600" y="8402762"/>
            <a:ext cx="9077325" cy="229446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640" y="358140"/>
            <a:ext cx="1610360" cy="235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918700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РУССКИЙ ЯЗЫК (7 КЛАСС)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0275" y="2142067"/>
            <a:ext cx="10131425" cy="364913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Участвовало 18 общеобразовательных организаций в 2020 году и 19 в 2019 году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По сравнению в прошлым годом наблюдается результативность: увеличено количество отличных баллов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650" y="2564610"/>
            <a:ext cx="7683623" cy="235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4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701" y="0"/>
            <a:ext cx="11125199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МАТЕМАТИКА </a:t>
            </a:r>
            <a:r>
              <a:rPr lang="ru-RU" b="1" dirty="0"/>
              <a:t>(7 КЛАСС)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9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700735"/>
              </p:ext>
            </p:extLst>
          </p:nvPr>
        </p:nvGraphicFramePr>
        <p:xfrm>
          <a:off x="304799" y="1206501"/>
          <a:ext cx="11595101" cy="5194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1154" y="1206501"/>
            <a:ext cx="10084526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0"/>
            <a:ext cx="1081881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БИОЛОГИЯ </a:t>
            </a:r>
            <a:r>
              <a:rPr lang="ru-RU" sz="4000" b="1" dirty="0"/>
              <a:t>(7 КЛАСС)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1" y="5799667"/>
            <a:ext cx="4709054" cy="576262"/>
          </a:xfrm>
        </p:spPr>
        <p:txBody>
          <a:bodyPr/>
          <a:lstStyle/>
          <a:p>
            <a:pPr algn="ctr"/>
            <a:r>
              <a:rPr lang="ru-RU" sz="2000" dirty="0"/>
              <a:t>Участвовало 19 общеобразовательных организаций</a:t>
            </a:r>
            <a:endParaRPr lang="ru-RU" sz="2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81803" y="5799667"/>
            <a:ext cx="4722813" cy="576262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Выводы: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/>
              <a:t>знания по биологии по сравнению с прошлым годом  значительно снизилось </a:t>
            </a:r>
          </a:p>
          <a:p>
            <a:pPr algn="ctr"/>
            <a:endParaRPr lang="ru-RU" sz="10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3040328" y="4558289"/>
            <a:ext cx="484632" cy="978408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824040" y="4558289"/>
            <a:ext cx="484632" cy="978408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6" y="1198866"/>
            <a:ext cx="10694719" cy="335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66400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ИСТОРИЯ (7 КЛАСС)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Участвовало 18 общеобразовательных организаций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r>
              <a:rPr lang="ru-RU" b="1" dirty="0">
                <a:solidFill>
                  <a:schemeClr val="bg1"/>
                </a:solidFill>
              </a:rPr>
              <a:t>Выводы: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Сравнивая 2020 год с предыдущим выявлено увеличение отличных баллов, но и в то же время увеличиваются и неудовлетворительные баллы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72504"/>
            <a:ext cx="9979025" cy="231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9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683944" y="1480216"/>
            <a:ext cx="4995332" cy="5173133"/>
          </a:xfrm>
        </p:spPr>
        <p:txBody>
          <a:bodyPr/>
          <a:lstStyle/>
          <a:p>
            <a:r>
              <a:rPr lang="ru-RU" dirty="0"/>
              <a:t>Участвовало 19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/>
              <a:t> </a:t>
            </a:r>
            <a:r>
              <a:rPr lang="ru-RU" b="1" dirty="0">
                <a:solidFill>
                  <a:schemeClr val="bg1"/>
                </a:solidFill>
              </a:rPr>
              <a:t>Выводы: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Качество знаний по географии среди учащихся 7 классов практически остается стабильным.</a:t>
            </a:r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944" y="587245"/>
            <a:ext cx="10593656" cy="53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ГЕОГРАФИЯ (7 КЛАСС)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888" y="2170706"/>
            <a:ext cx="5933333" cy="309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3238" y="462941"/>
            <a:ext cx="7229562" cy="622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ОБЩЕСТВОЗНАНИЕ (7 КЛАСС)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55876" y="1734005"/>
            <a:ext cx="611911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19 общеобразовательных организаций</a:t>
            </a:r>
            <a:endParaRPr lang="ru-RU" dirty="0">
              <a:effectLst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42" y="2388161"/>
            <a:ext cx="8522780" cy="269764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5259977" y="5572354"/>
            <a:ext cx="67056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сравнении с прошлым учебным годом результативность снижена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2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-204543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РУССКИЙ </a:t>
            </a:r>
            <a:r>
              <a:rPr lang="ru-RU" sz="4000" b="1" dirty="0"/>
              <a:t>ЯЗЫК (8 КЛАСС)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7900" y="2122447"/>
            <a:ext cx="3195028" cy="365182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66353" y="922118"/>
            <a:ext cx="985810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Участвовало </a:t>
            </a:r>
            <a:r>
              <a:rPr lang="ru-RU" dirty="0"/>
              <a:t>19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chemeClr val="bg1"/>
                </a:solidFill>
              </a:rPr>
              <a:t>Выводы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/>
              <a:t>Качество знаний при выполнении ВПР по русскому языку в 8 классах сниженное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260" y="1630380"/>
            <a:ext cx="7028565" cy="355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МАТЕМАТИКА (8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Участвовало </a:t>
            </a:r>
            <a:r>
              <a:rPr lang="ru-RU" dirty="0"/>
              <a:t>19 общеобразовательных организаций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С выполнением ВПР учащиеся практически справились, что привело к средним результатам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1" y="1549807"/>
            <a:ext cx="9570719" cy="243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6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ФИЗИКА (8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5374" y="783530"/>
            <a:ext cx="4995334" cy="364913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Участвовало 19 общеобразовательных организаций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21894" y="2142067"/>
            <a:ext cx="5943385" cy="3649133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Учащиеся 8 класса по результату ВПР имеют средние результаты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23" y="2925349"/>
            <a:ext cx="5476190" cy="318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41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БИОЛОГИЯ (8 КЛАСС)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1" y="1337732"/>
            <a:ext cx="10713719" cy="5089193"/>
          </a:xfrm>
        </p:spPr>
        <p:txBody>
          <a:bodyPr>
            <a:normAutofit/>
          </a:bodyPr>
          <a:lstStyle/>
          <a:p>
            <a:r>
              <a:rPr lang="ru-RU" dirty="0" smtClean="0"/>
              <a:t>Участвовало </a:t>
            </a:r>
            <a:r>
              <a:rPr lang="ru-RU" dirty="0"/>
              <a:t>17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dirty="0"/>
              <a:t>Учащиеся 8 классов на среднем уровне справились с заданиями по биологии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697" y="2281429"/>
            <a:ext cx="6801052" cy="320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075" y="749301"/>
            <a:ext cx="10131425" cy="100330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Всероссийские проверочные работы в 2020 году в общеобразовательных организациях города Черкесска были проведены в 5,6,7,8,9,10 и 11 классах по следующим предметам: </a:t>
            </a:r>
            <a:br>
              <a:rPr lang="ru-RU" sz="2000" dirty="0"/>
            </a:br>
            <a:endParaRPr lang="ru-RU" sz="20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5 </a:t>
            </a:r>
            <a:r>
              <a:rPr lang="ru-RU" b="1" dirty="0"/>
              <a:t>класс</a:t>
            </a:r>
            <a:r>
              <a:rPr lang="ru-RU" dirty="0"/>
              <a:t>  – русский язык, математика, окружающий мир; </a:t>
            </a:r>
            <a:endParaRPr lang="ru-RU" dirty="0"/>
          </a:p>
          <a:p>
            <a:r>
              <a:rPr lang="ru-RU" b="1" dirty="0"/>
              <a:t>6 класс</a:t>
            </a:r>
            <a:r>
              <a:rPr lang="ru-RU" dirty="0"/>
              <a:t> – русский язык, математика, биология, история;</a:t>
            </a:r>
            <a:endParaRPr lang="ru-RU" dirty="0"/>
          </a:p>
          <a:p>
            <a:r>
              <a:rPr lang="ru-RU" b="1" dirty="0"/>
              <a:t>7 класс</a:t>
            </a:r>
            <a:r>
              <a:rPr lang="ru-RU" dirty="0"/>
              <a:t> - русский язык, математика, биология, история, обществознание, география;</a:t>
            </a:r>
            <a:endParaRPr lang="ru-RU" dirty="0"/>
          </a:p>
          <a:p>
            <a:r>
              <a:rPr lang="ru-RU" b="1" dirty="0"/>
              <a:t>8 класс</a:t>
            </a:r>
            <a:r>
              <a:rPr lang="ru-RU" dirty="0"/>
              <a:t> - русский язык, математика, английский язык, биология, история, обществознание, география, физика; французский язык</a:t>
            </a:r>
            <a:endParaRPr lang="ru-RU" dirty="0"/>
          </a:p>
          <a:p>
            <a:r>
              <a:rPr lang="ru-RU" b="1" dirty="0"/>
              <a:t>9 класс</a:t>
            </a:r>
            <a:r>
              <a:rPr lang="ru-RU" dirty="0"/>
              <a:t> - обществознание, химия, география, история, биология, физика, математика, русский язык</a:t>
            </a:r>
            <a:endParaRPr lang="ru-RU" dirty="0"/>
          </a:p>
          <a:p>
            <a:r>
              <a:rPr lang="ru-RU" b="1" dirty="0"/>
              <a:t>10 класс</a:t>
            </a:r>
            <a:r>
              <a:rPr lang="ru-RU" dirty="0"/>
              <a:t> - география</a:t>
            </a:r>
            <a:endParaRPr lang="ru-RU" dirty="0"/>
          </a:p>
          <a:p>
            <a:r>
              <a:rPr lang="ru-RU" b="1" dirty="0"/>
              <a:t>11 класс</a:t>
            </a:r>
            <a:r>
              <a:rPr lang="ru-RU" dirty="0"/>
              <a:t>  – история, география, биология, химия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8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ИСТОРИЯ (8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Участвовало 19 общеобразовательных организаций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45300" y="3631233"/>
            <a:ext cx="4995332" cy="364913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По результатам проведенного ВПР по истории учащиеся 8 классов имеют в основном средние баллы</a:t>
            </a:r>
            <a:endParaRPr lang="ru-RU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68" y="1493929"/>
            <a:ext cx="8538346" cy="1972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8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ГЕОГРАФИЯ (8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1" y="2142067"/>
            <a:ext cx="5854335" cy="3649134"/>
          </a:xfrm>
        </p:spPr>
        <p:txBody>
          <a:bodyPr>
            <a:normAutofit/>
          </a:bodyPr>
          <a:lstStyle/>
          <a:p>
            <a:r>
              <a:rPr lang="ru-RU" dirty="0"/>
              <a:t>Участвовало 18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21894" y="2142067"/>
            <a:ext cx="5821465" cy="4363236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marL="0" indent="0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из представленных данных видно, что результаты ВПР по географии по результативности удовлетворительные.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961" y="3115566"/>
            <a:ext cx="8185265" cy="200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АНГЛИЙСКИЙ ЯЗЫК (8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51557" y="1604432"/>
            <a:ext cx="10199912" cy="4796368"/>
          </a:xfrm>
        </p:spPr>
        <p:txBody>
          <a:bodyPr>
            <a:normAutofit/>
          </a:bodyPr>
          <a:lstStyle/>
          <a:p>
            <a:r>
              <a:rPr lang="ru-RU" dirty="0"/>
              <a:t>Участвовало 16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Выводы</a:t>
            </a:r>
            <a:r>
              <a:rPr lang="ru-RU" b="1" dirty="0"/>
              <a:t>:</a:t>
            </a:r>
            <a:r>
              <a:rPr lang="ru-RU" dirty="0"/>
              <a:t> По результатам проведенного ВПР по английскому языку учащиеся 8 классов имеют в основном средние баллы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" y="2392238"/>
            <a:ext cx="10868297" cy="262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ФРАНЦУЗСКИЙ ЯЗЫК (8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1" y="1663096"/>
            <a:ext cx="4995334" cy="4885750"/>
          </a:xfrm>
        </p:spPr>
        <p:txBody>
          <a:bodyPr/>
          <a:lstStyle/>
          <a:p>
            <a:r>
              <a:rPr lang="ru-RU" dirty="0"/>
              <a:t>Участвовало 1 общеобразовательная </a:t>
            </a:r>
            <a:r>
              <a:rPr lang="ru-RU" dirty="0" smtClean="0"/>
              <a:t>организация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dirty="0"/>
              <a:t>в 2020 году впервые учащиеся 8 класса участвовали во французском языке и показали хорошие результаты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67031" y="2270261"/>
            <a:ext cx="7023780" cy="247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1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ОБЩЕСТВОЗНАНИЕ (8 КЛАСС)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Участвовало 18 общеобразовательных организаций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85933" y="1462799"/>
            <a:ext cx="6031003" cy="35680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47360" y="5107075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Выводы: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заданиями по ВПР по обществознанию учащиеся 8 класса справились и имеют хорошие результаты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5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РУССКИЙ ЯЗЫК (9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6 общеобразовательных </a:t>
            </a:r>
            <a:r>
              <a:rPr lang="ru-RU" dirty="0" smtClean="0">
                <a:latin typeface="Cambria" panose="02040503050406030204" pitchFamily="18" charset="0"/>
                <a:ea typeface="Times New Roman" panose="02020603050405020304" pitchFamily="18" charset="0"/>
              </a:rPr>
              <a:t>организаций</a:t>
            </a: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mbria" panose="020405030504060302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Cambria" panose="020405030504060302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dirty="0"/>
              <a:t>Учащиеся в большей степени показали положительные результаты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3206081"/>
            <a:ext cx="5485714" cy="279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 (9 КЛАСС)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Участвовало 7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>
                <a:solidFill>
                  <a:schemeClr val="bg1"/>
                </a:solidFill>
              </a:rPr>
              <a:t>Выводы:  </a:t>
            </a:r>
            <a:r>
              <a:rPr lang="ru-RU" b="1" dirty="0"/>
              <a:t>у</a:t>
            </a:r>
            <a:r>
              <a:rPr lang="ru-RU" dirty="0"/>
              <a:t> учащихся 9 классов средняя качественная успеваемость по математике 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19580" y="2142067"/>
            <a:ext cx="6884442" cy="364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8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ФИЗИКА</a:t>
            </a:r>
            <a:r>
              <a:rPr lang="ru-RU" sz="4000" b="1" dirty="0">
                <a:latin typeface="Cambria" panose="0204050305040603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 (9 </a:t>
            </a:r>
            <a:r>
              <a:rPr lang="ru-RU" sz="40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КЛАСС</a:t>
            </a:r>
            <a:r>
              <a:rPr lang="ru-RU" sz="4000" b="1" dirty="0">
                <a:latin typeface="Cambria" panose="0204050305040603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)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Участвовала </a:t>
            </a:r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1 общеобразовательная </a:t>
            </a:r>
            <a:r>
              <a:rPr lang="ru-RU" dirty="0" smtClean="0">
                <a:latin typeface="Cambria" panose="02040503050406030204" pitchFamily="18" charset="0"/>
                <a:ea typeface="Times New Roman" panose="02020603050405020304" pitchFamily="18" charset="0"/>
              </a:rPr>
              <a:t>организация</a:t>
            </a:r>
          </a:p>
          <a:p>
            <a:endParaRPr lang="ru-RU" dirty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ru-RU" dirty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ru-RU" dirty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в ВПР по физике в 9 классах участвовала 1 общеобразовательная организация и учащиеся показали средние результаты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14" y="2541526"/>
            <a:ext cx="8403559" cy="243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ХИМИЯ (9 КЛАСС)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3 общеобразовательных организаций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/>
              <a:t> Выводы: </a:t>
            </a:r>
            <a:r>
              <a:rPr lang="ru-RU" dirty="0"/>
              <a:t>По результатам ВПР наблюдаются хорошие показатели и повышенное качество </a:t>
            </a:r>
            <a:r>
              <a:rPr lang="ru-RU" dirty="0" smtClean="0"/>
              <a:t>знаний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154" y="2542904"/>
            <a:ext cx="8043165" cy="391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БИОЛОГИЯ (9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2887" y="1708816"/>
            <a:ext cx="8522404" cy="197491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ru-RU" sz="2000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</a:t>
            </a: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результатам ВПР наблюдаются хорошие показатели и положительное качество знаний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20099" y="3597301"/>
            <a:ext cx="553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Участвовало 4 общеобразовательных организаций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1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/>
              <a:t>РУССКИЙ ЯЗЫК (5 КЛАСС)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850467"/>
              </p:ext>
            </p:extLst>
          </p:nvPr>
        </p:nvGraphicFramePr>
        <p:xfrm>
          <a:off x="685800" y="1828800"/>
          <a:ext cx="10131425" cy="448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4203191"/>
            <a:ext cx="6506482" cy="233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ИСТОРИЯ (9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173" y="1839564"/>
            <a:ext cx="10131425" cy="4430607"/>
          </a:xfrm>
        </p:spPr>
        <p:txBody>
          <a:bodyPr>
            <a:normAutofit/>
          </a:bodyPr>
          <a:lstStyle/>
          <a:p>
            <a:r>
              <a:rPr lang="ru-RU" dirty="0" smtClean="0"/>
              <a:t>Участвовало 4 общеобразовательных организаций </a:t>
            </a:r>
          </a:p>
          <a:p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представленных данных видно, что результаты ВПР по истории по результативности на положительном уровне.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2273914"/>
            <a:ext cx="7342506" cy="272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ГЕОГРАФИЯ (9 КЛАСС)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7052" y="1612315"/>
            <a:ext cx="106244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6 общеобразовательных организаций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452031"/>
              </p:ext>
            </p:extLst>
          </p:nvPr>
        </p:nvGraphicFramePr>
        <p:xfrm>
          <a:off x="1689463" y="651617"/>
          <a:ext cx="10223862" cy="4582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Диаграмма" r:id="rId3" imgW="5934010" imgH="1828710" progId="MSGraph.Chart.8">
                  <p:embed/>
                </p:oleObj>
              </mc:Choice>
              <mc:Fallback>
                <p:oleObj name="Диаграмма" r:id="rId3" imgW="5934010" imgH="1828710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463" y="651617"/>
                        <a:ext cx="10223862" cy="45822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57052" y="3537736"/>
            <a:ext cx="1062445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chemeClr val="bg1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chemeClr val="bg1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chemeClr val="bg1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Выводы: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анализа таблицы выявлено, что имеется среднее качество знаний с преобладанием удовлетворительных оценок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ОБЩЕСТВОЗНАНИЕ (9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Участвовало 8 общеобразовательных </a:t>
            </a:r>
            <a:r>
              <a:rPr lang="ru-RU" dirty="0" smtClean="0"/>
              <a:t>организаций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Результативность проведенного ВПР по обществознанию средняя, что сказывается на качестве </a:t>
            </a:r>
            <a:r>
              <a:rPr lang="ru-RU" dirty="0" err="1"/>
              <a:t>обученности</a:t>
            </a:r>
            <a:r>
              <a:rPr lang="ru-RU" dirty="0"/>
              <a:t> учащихся по данному предмету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333" y="2357571"/>
            <a:ext cx="5933333" cy="2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ГЕОГРАФИЯ (10 КЛАСС)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Участвовало </a:t>
            </a:r>
            <a:r>
              <a:rPr lang="ru-RU" dirty="0"/>
              <a:t>2 общеобразовательных организаций в 2020 году по сравнению с 15 в 2019 </a:t>
            </a:r>
            <a:r>
              <a:rPr lang="ru-RU" dirty="0" smtClean="0"/>
              <a:t>году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dirty="0"/>
              <a:t>В сравнении с предыдущими годами видно, что качество знаний сильно снизилось.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804" y="1365866"/>
            <a:ext cx="6674202" cy="220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ХИМИЯ (11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299" y="1532467"/>
            <a:ext cx="10131425" cy="4816082"/>
          </a:xfrm>
        </p:spPr>
        <p:txBody>
          <a:bodyPr/>
          <a:lstStyle/>
          <a:p>
            <a:r>
              <a:rPr lang="ru-RU" dirty="0"/>
              <a:t>Участвовало 6 общеобразовательных организаций в 2020 году и 9 в 2019 </a:t>
            </a:r>
            <a:r>
              <a:rPr lang="ru-RU" dirty="0" smtClean="0"/>
              <a:t>году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Выводы: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Анализируя данные таблицы наблюдается снижение знаний учащимися по сравнению с прошлыми годами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821" y="2369242"/>
            <a:ext cx="7676115" cy="260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9492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БИОЛОГИЯ (11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40" y="2666743"/>
            <a:ext cx="10131425" cy="364913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Участвовала 1 общеобразовательная организация в сравнении с 12 в 2019 году и 16 в 2018 </a:t>
            </a:r>
            <a:r>
              <a:rPr lang="ru-RU" dirty="0" smtClean="0"/>
              <a:t>году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Из данных диаграммы видно увеличение положительных отметок, а также одновременно наблюдается и увеличение неудовлетворительных баллов. Уровень знаний остается в среднем на том же уровне, что и в предыдущие года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55" y="2434166"/>
            <a:ext cx="9257456" cy="230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8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966651"/>
          </a:xfrm>
        </p:spPr>
        <p:txBody>
          <a:bodyPr/>
          <a:lstStyle/>
          <a:p>
            <a:pPr algn="ctr"/>
            <a:r>
              <a:rPr lang="ru-RU" dirty="0"/>
              <a:t>ИСТОРИЯ (11 КЛАСС)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Участвовало 8 общеобразовательных организаций в 2020 году, 12 – в 2019 году и 16 - в 2018 году.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 algn="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Выводы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В среднем уровень знаний учащихся остается на уровне с прошлыми годами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915" y="2142067"/>
            <a:ext cx="8296314" cy="288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4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8273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ГЕОГРАФИЯ (11 КЛАСС)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298" y="1210249"/>
            <a:ext cx="10131425" cy="5312471"/>
          </a:xfrm>
        </p:spPr>
        <p:txBody>
          <a:bodyPr/>
          <a:lstStyle/>
          <a:p>
            <a:r>
              <a:rPr lang="ru-RU" dirty="0"/>
              <a:t>Участвовало 9 общеобразовательных организаций в 2020 году, 6 – в 2019 году и 16 - в 2018 году.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Выводы: </a:t>
            </a:r>
            <a:r>
              <a:rPr lang="ru-RU" dirty="0"/>
              <a:t>в сравнении в предыдущими периодами наблюдается повышение качества знаний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89" y="1867963"/>
            <a:ext cx="11556273" cy="372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7" y="88900"/>
            <a:ext cx="10131425" cy="1456267"/>
          </a:xfrm>
        </p:spPr>
        <p:txBody>
          <a:bodyPr>
            <a:noAutofit/>
          </a:bodyPr>
          <a:lstStyle/>
          <a:p>
            <a:pPr algn="ctr"/>
            <a:r>
              <a:rPr lang="ru-RU" b="1" u="sng" dirty="0"/>
              <a:t>Общие рекомендации по повышению уровня знаний учащихся: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743388"/>
              </p:ext>
            </p:extLst>
          </p:nvPr>
        </p:nvGraphicFramePr>
        <p:xfrm>
          <a:off x="685800" y="1447800"/>
          <a:ext cx="111887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6-конечная звезда 8"/>
          <p:cNvSpPr/>
          <p:nvPr/>
        </p:nvSpPr>
        <p:spPr>
          <a:xfrm>
            <a:off x="2440594" y="1471389"/>
            <a:ext cx="431800" cy="431800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8071" y="2158858"/>
            <a:ext cx="445047" cy="45114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8071" y="2864046"/>
            <a:ext cx="445047" cy="4511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8071" y="3608006"/>
            <a:ext cx="445047" cy="45114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8071" y="4303492"/>
            <a:ext cx="445047" cy="45114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8071" y="4966906"/>
            <a:ext cx="445047" cy="45114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1447" y="5686881"/>
            <a:ext cx="445047" cy="45114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8071" y="6380530"/>
            <a:ext cx="445047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330820"/>
              </p:ext>
            </p:extLst>
          </p:nvPr>
        </p:nvGraphicFramePr>
        <p:xfrm>
          <a:off x="668383" y="896981"/>
          <a:ext cx="11227526" cy="5564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7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0700"/>
            <a:ext cx="12191999" cy="17018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МАТЕМАТИКА (5 КЛАСС)</a:t>
            </a:r>
            <a:endParaRPr lang="ru-RU" sz="4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61825" y="863600"/>
            <a:ext cx="207878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Участвовало </a:t>
            </a:r>
            <a:r>
              <a:rPr lang="ru-RU" dirty="0"/>
              <a:t>19 общеобразовательных </a:t>
            </a:r>
            <a:r>
              <a:rPr lang="ru-RU" dirty="0" smtClean="0"/>
              <a:t>организаций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340" y="1895130"/>
            <a:ext cx="7897318" cy="190476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270375" y="4317666"/>
            <a:ext cx="6096000" cy="17204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</a:t>
            </a: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сравнении с предыдущими годами идет увеличение положительных оценок и уменьшаются неудовлетворительные оценки.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Обучающиеся в основном успешно справились с ВПР, оправдали полученные знания по математике.</a:t>
            </a:r>
            <a:endParaRPr lang="ru-RU" sz="14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46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289" y="189706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ОКРУЖАЮЩИЙ МИР (5 КЛАСС)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17829" y="5722983"/>
            <a:ext cx="10938930" cy="1025260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</a:rPr>
              <a:t>Вывод: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/>
              <a:t>Учащиеся 5 классов в целом средне усвоили материал. Стабильно идет увеличение положительных баллов.</a:t>
            </a:r>
          </a:p>
          <a:p>
            <a:pPr algn="ctr"/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9342" y="2783219"/>
            <a:ext cx="9329057" cy="2476758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42480" y="1682294"/>
            <a:ext cx="6119111" cy="390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19 общеобразовательных организаций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68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901" y="304800"/>
            <a:ext cx="10947399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РУССКИЙ ЯЗЫК (6 КЛАСС)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6901" y="1761067"/>
            <a:ext cx="611911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19 общеобразовательных организаций</a:t>
            </a:r>
            <a:endParaRPr lang="ru-RU" dirty="0">
              <a:effectLst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" y="2471857"/>
            <a:ext cx="10511245" cy="2265606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5129349" y="4841982"/>
            <a:ext cx="6096000" cy="168507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2020 учебном году по русскому языку в ВПР снизился % качества образования и увеличилось количество удовлетворительных оценок в то время, как положительные баллы понизились по сравнению с предыдущими годами </a:t>
            </a:r>
            <a:endParaRPr lang="ru-RU" sz="14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469371"/>
            <a:ext cx="11747500" cy="1456267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МАТЕМАТИКА (6 КЛАСС)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Участвовало 19 общеобразовательных организаций</a:t>
            </a:r>
          </a:p>
          <a:p>
            <a:pPr marL="0" indent="0">
              <a:buNone/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</a:t>
            </a: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баллы по сравнению с прошлым годом незначительно понизились.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2654735"/>
            <a:ext cx="10818222" cy="253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4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БИОЛОГИЯ (6 КЛАСС)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01" y="2065866"/>
            <a:ext cx="10921999" cy="4665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smtClean="0"/>
              <a:t>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89931" y="2239491"/>
            <a:ext cx="611911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mbria" panose="02040503050406030204" pitchFamily="18" charset="0"/>
                <a:ea typeface="Times New Roman" panose="02020603050405020304" pitchFamily="18" charset="0"/>
              </a:rPr>
              <a:t>Участвовало 18 общеобразовательных организаций</a:t>
            </a:r>
            <a:endParaRPr lang="ru-RU" dirty="0">
              <a:effectLst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069" y="2811931"/>
            <a:ext cx="7567639" cy="266987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793966" y="4897299"/>
            <a:ext cx="971223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</a:t>
            </a: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баллы по сравнению с прошлым годом изменились в сторону увеличения удовлетворительных баллов, но в то же время и увеличилось количество положительных оценок.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1150599" cy="1778000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ИСТОРИЯ (6 КЛАСС)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2" y="1612900"/>
            <a:ext cx="4762498" cy="49149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Участвовало </a:t>
            </a:r>
            <a:r>
              <a:rPr lang="ru-RU" sz="3600" dirty="0"/>
              <a:t>19 общеобразовательных </a:t>
            </a:r>
            <a:r>
              <a:rPr lang="ru-RU" sz="3600" dirty="0" smtClean="0"/>
              <a:t>организаций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2400" dirty="0">
                <a:solidFill>
                  <a:schemeClr val="bg1"/>
                </a:solidFill>
              </a:rPr>
              <a:t>Вывод: </a:t>
            </a:r>
            <a:r>
              <a:rPr lang="ru-RU" sz="2400" dirty="0"/>
              <a:t>из представленных данных видно, что результаты ВПР по истории по результативности практически на уровне с прошлыми учебными периодами. </a:t>
            </a:r>
          </a:p>
          <a:p>
            <a:pPr marL="0" indent="0" algn="ctr">
              <a:buNone/>
            </a:pPr>
            <a:endParaRPr lang="ru-RU" sz="6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ru-RU" sz="4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29943" y="2487627"/>
            <a:ext cx="6113417" cy="395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1161</TotalTime>
  <Words>1331</Words>
  <Application>Microsoft Office PowerPoint</Application>
  <PresentationFormat>Широкоэкранный</PresentationFormat>
  <Paragraphs>333</Paragraphs>
  <Slides>39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9" baseType="lpstr">
      <vt:lpstr>Arabic Typesetting</vt:lpstr>
      <vt:lpstr>Arial</vt:lpstr>
      <vt:lpstr>Calibri</vt:lpstr>
      <vt:lpstr>Calibri Light</vt:lpstr>
      <vt:lpstr>Cambria</vt:lpstr>
      <vt:lpstr>Cambria Math</vt:lpstr>
      <vt:lpstr>Times New Roman</vt:lpstr>
      <vt:lpstr>Небеса</vt:lpstr>
      <vt:lpstr>Диаграмма Microsoft Graph</vt:lpstr>
      <vt:lpstr>Диаграмма Microsoft Excel</vt:lpstr>
      <vt:lpstr>АНАЛИТИЧЕСКАЯ СПРАВКА  ПО ВСЕРОССИЙСКИМ ПРОВЕРОЧНЫМ РАБОТАМ В 2020 ГОДУ В ОБЩЕОБРАЗОВАТЕЛЬНЫХ ОРГАНИЗАЦИЯХ  ГОРОДА ЧЕРКЕССКА  (в сравнении с 2019, 2018, 2017 годами) </vt:lpstr>
      <vt:lpstr>Всероссийские проверочные работы в 2020 году в общеобразовательных организациях города Черкесска были проведены в 5,6,7,8,9,10 и 11 классах по следующим предметам:  </vt:lpstr>
      <vt:lpstr>РУССКИЙ ЯЗЫК (5 КЛАСС) </vt:lpstr>
      <vt:lpstr>МАТЕМАТИКА (5 КЛАСС)</vt:lpstr>
      <vt:lpstr>ОКРУЖАЮЩИЙ МИР (5 КЛАСС) </vt:lpstr>
      <vt:lpstr>РУССКИЙ ЯЗЫК (6 КЛАСС) </vt:lpstr>
      <vt:lpstr>МАТЕМАТИКА (6 КЛАСС)</vt:lpstr>
      <vt:lpstr>БИОЛОГИЯ (6 КЛАСС)</vt:lpstr>
      <vt:lpstr>ИСТОРИЯ (6 КЛАСС) </vt:lpstr>
      <vt:lpstr>РУССКИЙ ЯЗЫК (7 КЛАСС) </vt:lpstr>
      <vt:lpstr> МАТЕМАТИКА (7 КЛАСС) </vt:lpstr>
      <vt:lpstr> БИОЛОГИЯ (7 КЛАСС) </vt:lpstr>
      <vt:lpstr>ИСТОРИЯ (7 КЛАСС)</vt:lpstr>
      <vt:lpstr>Презентация PowerPoint</vt:lpstr>
      <vt:lpstr>Презентация PowerPoint</vt:lpstr>
      <vt:lpstr> РУССКИЙ ЯЗЫК (8 КЛАСС) </vt:lpstr>
      <vt:lpstr>МАТЕМАТИКА (8 КЛАСС) </vt:lpstr>
      <vt:lpstr>ФИЗИКА (8 КЛАСС) </vt:lpstr>
      <vt:lpstr>БИОЛОГИЯ (8 КЛАСС)  </vt:lpstr>
      <vt:lpstr>ИСТОРИЯ (8 КЛАСС) </vt:lpstr>
      <vt:lpstr>ГЕОГРАФИЯ (8 КЛАСС) </vt:lpstr>
      <vt:lpstr>АНГЛИЙСКИЙ ЯЗЫК (8 КЛАСС) </vt:lpstr>
      <vt:lpstr>ФРАНЦУЗСКИЙ ЯЗЫК (8 КЛАСС) </vt:lpstr>
      <vt:lpstr>ОБЩЕСТВОЗНАНИЕ (8 КЛАСС)  </vt:lpstr>
      <vt:lpstr>РУССКИЙ ЯЗЫК (9 КЛАСС) </vt:lpstr>
      <vt:lpstr>МАТЕМАТИКА (9 КЛАСС) </vt:lpstr>
      <vt:lpstr>ФИЗИКА (9 КЛАСС) </vt:lpstr>
      <vt:lpstr>ХИМИЯ (9 КЛАСС)  </vt:lpstr>
      <vt:lpstr>БИОЛОГИЯ (9 КЛАСС) </vt:lpstr>
      <vt:lpstr>ИСТОРИЯ (9 КЛАСС) </vt:lpstr>
      <vt:lpstr>ГЕОГРАФИЯ (9 КЛАСС) </vt:lpstr>
      <vt:lpstr>ОБЩЕСТВОЗНАНИЕ (9 КЛАСС) </vt:lpstr>
      <vt:lpstr>ГЕОГРАФИЯ (10 КЛАСС)  </vt:lpstr>
      <vt:lpstr>ХИМИЯ (11 КЛАСС) </vt:lpstr>
      <vt:lpstr>БИОЛОГИЯ (11 КЛАСС) </vt:lpstr>
      <vt:lpstr>ИСТОРИЯ (11 КЛАСС)</vt:lpstr>
      <vt:lpstr>ГЕОГРАФИЯ (11 КЛАСС) </vt:lpstr>
      <vt:lpstr>Общие рекомендации по повышению уровня знаний учащихся:</vt:lpstr>
      <vt:lpstr>Презентация PowerPoint</vt:lpstr>
    </vt:vector>
  </TitlesOfParts>
  <Company>Управление образования мэрии г.Черкесска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УЧЕБНИКИ</dc:title>
  <dc:creator>Слободчикова Наталья Александровна</dc:creator>
  <cp:lastModifiedBy>Слободчикова Наталья Александровна</cp:lastModifiedBy>
  <cp:revision>113</cp:revision>
  <cp:lastPrinted>2017-02-01T14:49:22Z</cp:lastPrinted>
  <dcterms:created xsi:type="dcterms:W3CDTF">2016-12-12T12:24:54Z</dcterms:created>
  <dcterms:modified xsi:type="dcterms:W3CDTF">2020-12-16T15:11:09Z</dcterms:modified>
</cp:coreProperties>
</file>