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42" r:id="rId2"/>
  </p:sldMasterIdLst>
  <p:notesMasterIdLst>
    <p:notesMasterId r:id="rId16"/>
  </p:notesMasterIdLst>
  <p:sldIdLst>
    <p:sldId id="349" r:id="rId3"/>
    <p:sldId id="356" r:id="rId4"/>
    <p:sldId id="357" r:id="rId5"/>
    <p:sldId id="358" r:id="rId6"/>
    <p:sldId id="359" r:id="rId7"/>
    <p:sldId id="361" r:id="rId8"/>
    <p:sldId id="363" r:id="rId9"/>
    <p:sldId id="362" r:id="rId10"/>
    <p:sldId id="364" r:id="rId11"/>
    <p:sldId id="365" r:id="rId12"/>
    <p:sldId id="366" r:id="rId13"/>
    <p:sldId id="367" r:id="rId14"/>
    <p:sldId id="370" r:id="rId15"/>
  </p:sldIdLst>
  <p:sldSz cx="12192000" cy="6858000"/>
  <p:notesSz cx="6781800" cy="98742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C8661B-2D13-4A0F-8AAA-E5E598F6782E}">
          <p14:sldIdLst>
            <p14:sldId id="349"/>
            <p14:sldId id="356"/>
            <p14:sldId id="357"/>
            <p14:sldId id="358"/>
            <p14:sldId id="359"/>
            <p14:sldId id="361"/>
            <p14:sldId id="363"/>
            <p14:sldId id="362"/>
            <p14:sldId id="364"/>
            <p14:sldId id="365"/>
            <p14:sldId id="366"/>
            <p14:sldId id="367"/>
            <p14:sldId id="370"/>
          </p14:sldIdLst>
        </p14:section>
        <p14:section name="Раздел без заголовка" id="{EC610E58-6914-4CF3-BD92-D941816A60F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E41"/>
    <a:srgbClr val="FEA938"/>
    <a:srgbClr val="2A6C46"/>
    <a:srgbClr val="1C1D3F"/>
    <a:srgbClr val="222650"/>
    <a:srgbClr val="1F2147"/>
    <a:srgbClr val="21234B"/>
    <a:srgbClr val="1C1D3E"/>
    <a:srgbClr val="1E2045"/>
    <a:srgbClr val="1A1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4" autoAdjust="0"/>
    <p:restoredTop sz="95360" autoAdjust="0"/>
  </p:normalViewPr>
  <p:slideViewPr>
    <p:cSldViewPr>
      <p:cViewPr varScale="1">
        <p:scale>
          <a:sx n="111" d="100"/>
          <a:sy n="111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baseline="0" dirty="0" smtClean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Перешли на семейную форму обучения</a:t>
            </a:r>
            <a:endParaRPr lang="ru-RU" sz="2800" b="1" baseline="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Лист1!$A$2:$A$20</c:f>
              <c:strCach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КШ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частные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13">
                  <c:v>2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Лист1!$A$2:$A$20</c:f>
              <c:strCach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КШ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частные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7">
                  <c:v>2</c:v>
                </c:pt>
                <c:pt idx="15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Лист1!$A$2:$A$20</c:f>
              <c:strCach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КШ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частные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15">
                  <c:v>1</c:v>
                </c:pt>
                <c:pt idx="18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Лист1!$A$2:$A$20</c:f>
              <c:strCach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КШ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частные</c:v>
                </c:pt>
              </c:strCache>
            </c:strRef>
          </c:cat>
          <c:val>
            <c:numRef>
              <c:f>Лист1!$E$2:$E$20</c:f>
              <c:numCache>
                <c:formatCode>General</c:formatCode>
                <c:ptCount val="19"/>
                <c:pt idx="6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Лист1!$A$2:$A$20</c:f>
              <c:strCach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КШ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частные</c:v>
                </c:pt>
              </c:strCache>
            </c:strRef>
          </c:cat>
          <c:val>
            <c:numRef>
              <c:f>Лист1!$F$2:$F$20</c:f>
              <c:numCache>
                <c:formatCode>General</c:formatCode>
                <c:ptCount val="19"/>
                <c:pt idx="6">
                  <c:v>2</c:v>
                </c:pt>
                <c:pt idx="9">
                  <c:v>4</c:v>
                </c:pt>
                <c:pt idx="14">
                  <c:v>3</c:v>
                </c:pt>
                <c:pt idx="16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Лист1!$A$2:$A$20</c:f>
              <c:strCach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КШ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частные</c:v>
                </c:pt>
              </c:strCache>
            </c:strRef>
          </c:cat>
          <c:val>
            <c:numRef>
              <c:f>Лист1!$G$2:$G$20</c:f>
              <c:numCache>
                <c:formatCode>General</c:formatCode>
                <c:ptCount val="19"/>
                <c:pt idx="0">
                  <c:v>1</c:v>
                </c:pt>
                <c:pt idx="2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12">
                  <c:v>2</c:v>
                </c:pt>
                <c:pt idx="15">
                  <c:v>2</c:v>
                </c:pt>
                <c:pt idx="17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Лист1!$A$2:$A$20</c:f>
              <c:strCach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КШ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частные</c:v>
                </c:pt>
              </c:strCache>
            </c:strRef>
          </c:cat>
          <c:val>
            <c:numRef>
              <c:f>Лист1!$H$2:$H$20</c:f>
              <c:numCache>
                <c:formatCode>General</c:formatCode>
                <c:ptCount val="19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9">
                  <c:v>2</c:v>
                </c:pt>
                <c:pt idx="10">
                  <c:v>2</c:v>
                </c:pt>
                <c:pt idx="14">
                  <c:v>3</c:v>
                </c:pt>
                <c:pt idx="15">
                  <c:v>10</c:v>
                </c:pt>
                <c:pt idx="17">
                  <c:v>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Лист1!$A$2:$A$20</c:f>
              <c:strCach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КШ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частные</c:v>
                </c:pt>
              </c:strCache>
            </c:strRef>
          </c:cat>
          <c:val>
            <c:numRef>
              <c:f>Лист1!$I$2:$I$20</c:f>
              <c:numCache>
                <c:formatCode>General</c:formatCode>
                <c:ptCount val="19"/>
                <c:pt idx="0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6">
                  <c:v>1</c:v>
                </c:pt>
                <c:pt idx="9">
                  <c:v>2</c:v>
                </c:pt>
                <c:pt idx="10">
                  <c:v>2</c:v>
                </c:pt>
                <c:pt idx="12">
                  <c:v>1</c:v>
                </c:pt>
                <c:pt idx="14">
                  <c:v>3</c:v>
                </c:pt>
                <c:pt idx="15">
                  <c:v>2</c:v>
                </c:pt>
                <c:pt idx="1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8428008"/>
        <c:axId val="418427224"/>
        <c:axId val="0"/>
      </c:bar3DChart>
      <c:catAx>
        <c:axId val="41842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427224"/>
        <c:crosses val="autoZero"/>
        <c:auto val="1"/>
        <c:lblAlgn val="ctr"/>
        <c:lblOffset val="100"/>
        <c:noMultiLvlLbl val="0"/>
      </c:catAx>
      <c:valAx>
        <c:axId val="41842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42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  <a:prstGeom prst="rect">
            <a:avLst/>
          </a:prstGeom>
        </p:spPr>
        <p:txBody>
          <a:bodyPr lIns="95167" tIns="47583" rIns="95167" bIns="47583"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04240" y="4690269"/>
            <a:ext cx="4973320" cy="4443413"/>
          </a:xfrm>
          <a:prstGeom prst="rect">
            <a:avLst/>
          </a:prstGeom>
        </p:spPr>
        <p:txBody>
          <a:bodyPr lIns="95167" tIns="47583" rIns="95167" bIns="475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240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44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0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39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1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5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74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0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2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03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hangingPunct="1"/>
            <a:fld id="{A1E1B699-E2F1-354C-A0EE-B19E58D9FCA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033400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hangingPunct="1"/>
            <a:fld id="{A1E1B699-E2F1-354C-A0EE-B19E58D9FCA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556027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hangingPunct="1"/>
            <a:fld id="{A1E1B699-E2F1-354C-A0EE-B19E58D9FCA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68023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hangingPunct="1"/>
            <a:fld id="{A1E1B699-E2F1-354C-A0EE-B19E58D9FCA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03631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hangingPunct="1"/>
            <a:fld id="{A1E1B699-E2F1-354C-A0EE-B19E58D9FCA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985932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hangingPunct="1"/>
            <a:fld id="{A1E1B699-E2F1-354C-A0EE-B19E58D9FCA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0705349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37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83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43689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49DE97-5594-4A62-982E-7A8199A097CB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A5DB4C1-80C0-4633-81D3-A68726D1E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4" y="554728"/>
            <a:ext cx="4808190" cy="1115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A59C00-6B68-4706-819E-D0958CCD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749228" y="1053679"/>
            <a:ext cx="5369989" cy="5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2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0" r:id="rId8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67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476672"/>
            <a:ext cx="576064" cy="1584176"/>
          </a:xfrm>
          <a:prstGeom prst="rect">
            <a:avLst/>
          </a:prstGeom>
          <a:solidFill>
            <a:srgbClr val="1A1A38"/>
          </a:solidFill>
          <a:ln w="12700" cap="flat">
            <a:solidFill>
              <a:srgbClr val="18183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5440" y="476672"/>
            <a:ext cx="936104" cy="1296144"/>
          </a:xfrm>
          <a:prstGeom prst="rect">
            <a:avLst/>
          </a:prstGeom>
          <a:solidFill>
            <a:srgbClr val="1C1D3E"/>
          </a:solidFill>
          <a:ln w="12700" cap="flat">
            <a:solidFill>
              <a:srgbClr val="1E204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5560" y="800708"/>
            <a:ext cx="1584176" cy="648072"/>
          </a:xfrm>
          <a:prstGeom prst="rect">
            <a:avLst/>
          </a:prstGeom>
          <a:solidFill>
            <a:srgbClr val="1F2147"/>
          </a:solidFill>
          <a:ln w="12700" cap="flat">
            <a:solidFill>
              <a:srgbClr val="21234B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5680" y="816842"/>
            <a:ext cx="2294727" cy="648072"/>
          </a:xfrm>
          <a:prstGeom prst="rect">
            <a:avLst/>
          </a:prstGeom>
          <a:solidFill>
            <a:srgbClr val="222650"/>
          </a:solidFill>
          <a:ln w="12700" cap="flat">
            <a:solidFill>
              <a:srgbClr val="2226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5" y="669054"/>
            <a:ext cx="892825" cy="1335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84" y="701434"/>
            <a:ext cx="1808791" cy="12704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128448" y="1599185"/>
            <a:ext cx="1728192" cy="461663"/>
          </a:xfrm>
          <a:prstGeom prst="rect">
            <a:avLst/>
          </a:prstGeom>
          <a:solidFill>
            <a:srgbClr val="1C1D3F"/>
          </a:solidFill>
          <a:ln w="12700" cap="flat">
            <a:solidFill>
              <a:srgbClr val="1C1D3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DF4E41"/>
                </a:solidFill>
                <a:effectLst/>
                <a:uFillTx/>
                <a:cs typeface="Aharoni" panose="02010803020104030203" pitchFamily="2" charset="-79"/>
                <a:sym typeface="Calibri"/>
              </a:rPr>
              <a:t>Карачаево</a:t>
            </a:r>
            <a:r>
              <a:rPr lang="ru-RU" sz="1200" b="1" dirty="0" smtClean="0">
                <a:solidFill>
                  <a:srgbClr val="DF4E41"/>
                </a:solidFill>
                <a:cs typeface="Aharoni" panose="02010803020104030203" pitchFamily="2" charset="-79"/>
              </a:rPr>
              <a:t>-Черкесская Республика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DF4E41"/>
              </a:solidFill>
              <a:effectLst/>
              <a:uFillTx/>
              <a:cs typeface="Aharoni" panose="02010803020104030203" pitchFamily="2" charset="-79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624" y="5263814"/>
            <a:ext cx="7983517" cy="590933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Н.А.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Слободчикова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, заместитель начальника Управления образования мэрии города Черкесска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704946" y="5129636"/>
            <a:ext cx="7848872" cy="153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510407" y="6207241"/>
            <a:ext cx="1039128" cy="42473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2022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5780" y="919364"/>
            <a:ext cx="7526557" cy="75713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Совет Управления образования мэрии муниципального образования города Черкесска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8538" y="3086919"/>
            <a:ext cx="1046802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«</a:t>
            </a:r>
            <a:r>
              <a:rPr lang="ru-RU" sz="4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Семейное образование</a:t>
            </a:r>
            <a:r>
              <a:rPr lang="ru-RU" sz="28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ngsana New" panose="02020603050405020304" pitchFamily="18" charset="-34"/>
              </a:rPr>
              <a:t>» </a:t>
            </a:r>
            <a:endParaRPr lang="ru-RU" sz="2800" b="1" dirty="0">
              <a:solidFill>
                <a:schemeClr val="bg1"/>
              </a:solidFill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2159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1151"/>
            <a:ext cx="846126" cy="1146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56" y="0"/>
            <a:ext cx="1296144" cy="9103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7434" y="2348880"/>
            <a:ext cx="110834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Рабочая папка заместителя по УВР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«СЕМЕЙНОЕ ОБРАЗОВАНИЕ»</a:t>
            </a:r>
            <a:endParaRPr lang="ru-RU" sz="54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49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1151"/>
            <a:ext cx="846126" cy="1146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56" y="0"/>
            <a:ext cx="1296144" cy="910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1464" y="226656"/>
            <a:ext cx="9433048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Нормативно-правовые документы образовательной организации (Положение о обучении учащихся на семейной форме обучения)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1916832"/>
            <a:ext cx="9433048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заявления в Управление образование о выборе семейной формы образования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1464" y="3114566"/>
            <a:ext cx="9433048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Заявление родителей об отчислении из </a:t>
            </a:r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образовательной организации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1464" y="4312300"/>
            <a:ext cx="9433048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Приказ об отчислении из образовательной организации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2656" y="5532306"/>
            <a:ext cx="9421856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личного дела учащегося, перешедшего на семейную форму обучения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3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1151"/>
            <a:ext cx="846126" cy="1146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56" y="0"/>
            <a:ext cx="1296144" cy="910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9456" y="188640"/>
            <a:ext cx="9433048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Заявление родителей </a:t>
            </a:r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 прохождение </a:t>
            </a: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промежуточной аттестации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9456" y="1412776"/>
            <a:ext cx="9433048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Приказ на зачисление в образовательную организацию, прохождение промежуточной аттестации, создание комиссии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9456" y="3131310"/>
            <a:ext cx="9433048" cy="32316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Договор о получении обучающимся общего образования в форме семейного </a:t>
            </a:r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образования:</a:t>
            </a:r>
          </a:p>
          <a:p>
            <a:pPr algn="just">
              <a:defRPr/>
            </a:pP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Приложение 1: Сведения об образовательных     </a:t>
            </a:r>
          </a:p>
          <a:p>
            <a:pPr algn="just">
              <a:defRPr/>
            </a:pP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программам и учебниках;</a:t>
            </a:r>
          </a:p>
          <a:p>
            <a:pPr algn="just">
              <a:defRPr/>
            </a:pP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Приложение 2: Условия и формы проведения </a:t>
            </a:r>
          </a:p>
          <a:p>
            <a:pPr algn="just">
              <a:defRPr/>
            </a:pP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промежуточной аттестации;</a:t>
            </a:r>
          </a:p>
          <a:p>
            <a:pPr algn="just">
              <a:defRPr/>
            </a:pP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Приложение 3: Наименование, 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оличество и вид работ</a:t>
            </a:r>
          </a:p>
        </p:txBody>
      </p:sp>
    </p:spTree>
    <p:extLst>
      <p:ext uri="{BB962C8B-B14F-4D97-AF65-F5344CB8AC3E}">
        <p14:creationId xmlns:p14="http://schemas.microsoft.com/office/powerpoint/2010/main" val="751736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1151"/>
            <a:ext cx="846126" cy="1146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56" y="0"/>
            <a:ext cx="1296144" cy="910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8131" y="188640"/>
            <a:ext cx="9433048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9. </a:t>
            </a: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Расписание промежуточной аттестации (график)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0140" y="2137984"/>
            <a:ext cx="9433048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11. </a:t>
            </a: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Работы обучающегося</a:t>
            </a:r>
            <a:endParaRPr lang="ru-RU" sz="3200" b="1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6121" y="947868"/>
            <a:ext cx="9397067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10. 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Утвержденный материал для проведения промежуточной аттестации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0140" y="2894062"/>
            <a:ext cx="943304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12. 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Протоколы проведения промежуточной аттестации (по предметам)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0140" y="5675813"/>
            <a:ext cx="939377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14. 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Приказ на отчисление из образовательной организации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140" y="3946383"/>
            <a:ext cx="9433048" cy="16312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13. </a:t>
            </a:r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Выписка из протокола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выписка из протокола заседания Педагогического совета ОУ с указанием результатов прохождения экстерном промежуточной аттестации для последующего занесения в личное дело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448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1151"/>
            <a:ext cx="846126" cy="1146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56" y="0"/>
            <a:ext cx="1296144" cy="910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21043" y="287969"/>
            <a:ext cx="45719" cy="6510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6447" y="1168042"/>
            <a:ext cx="110033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ru-RU" sz="3200" b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Количество обучающихся на семейной форме образования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34026"/>
              </p:ext>
            </p:extLst>
          </p:nvPr>
        </p:nvGraphicFramePr>
        <p:xfrm>
          <a:off x="838199" y="2517455"/>
          <a:ext cx="10515602" cy="3503835"/>
        </p:xfrm>
        <a:graphic>
          <a:graphicData uri="http://schemas.openxmlformats.org/drawingml/2006/table">
            <a:tbl>
              <a:tblPr firstRow="1" firstCol="1" bandRow="1"/>
              <a:tblGrid>
                <a:gridCol w="1079117"/>
                <a:gridCol w="1112773"/>
                <a:gridCol w="1369405"/>
                <a:gridCol w="1369405"/>
                <a:gridCol w="1142222"/>
                <a:gridCol w="1184294"/>
                <a:gridCol w="1152741"/>
                <a:gridCol w="1152741"/>
                <a:gridCol w="952904"/>
              </a:tblGrid>
              <a:tr h="1078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человек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аттестовались в 2021 году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аттестовались в 2022 году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Перешли на очную форму обучения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Прошли аттестацию в 2021 году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Прошли аттестацию в 2022 году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Получили аттестат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Достигли 18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9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4E4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4E4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4E4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4E4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4E4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4E4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4E4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4E4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4E4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021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1151"/>
            <a:ext cx="846126" cy="1146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56" y="0"/>
            <a:ext cx="1296144" cy="910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21043" y="287969"/>
            <a:ext cx="45719" cy="6510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235744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3917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1151"/>
            <a:ext cx="846126" cy="1146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56" y="0"/>
            <a:ext cx="1296144" cy="910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21043" y="287969"/>
            <a:ext cx="45719" cy="6510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86844"/>
              </p:ext>
            </p:extLst>
          </p:nvPr>
        </p:nvGraphicFramePr>
        <p:xfrm>
          <a:off x="263350" y="1340771"/>
          <a:ext cx="11593295" cy="50931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0174"/>
                <a:gridCol w="582333"/>
                <a:gridCol w="584653"/>
                <a:gridCol w="586972"/>
                <a:gridCol w="586972"/>
                <a:gridCol w="584653"/>
                <a:gridCol w="584653"/>
                <a:gridCol w="584653"/>
                <a:gridCol w="584653"/>
                <a:gridCol w="584653"/>
                <a:gridCol w="584653"/>
                <a:gridCol w="584653"/>
                <a:gridCol w="584653"/>
                <a:gridCol w="577693"/>
                <a:gridCol w="577693"/>
                <a:gridCol w="577693"/>
                <a:gridCol w="575373"/>
                <a:gridCol w="568412"/>
                <a:gridCol w="547531"/>
                <a:gridCol w="540572"/>
              </a:tblGrid>
              <a:tr h="526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КШ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Частные</a:t>
                      </a:r>
                      <a:endParaRPr lang="ru-RU" sz="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526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2015 год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6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2016-2017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6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2017-2018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6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2018-2019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6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2019-2020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6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2020-2021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6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2021-2022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6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2022-2023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22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DF4E41"/>
                          </a:solidFill>
                          <a:effectLst/>
                        </a:rPr>
                        <a:t>итого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DF4E41"/>
                          </a:solidFill>
                          <a:effectLst/>
                        </a:rPr>
                        <a:t>7</a:t>
                      </a:r>
                      <a:endParaRPr lang="ru-RU" sz="1200" b="1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8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8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5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8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9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18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9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DF4E41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rgbClr val="DF4E4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3314" y="546238"/>
            <a:ext cx="91021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Из общеобразовательных организаций города Черкесска перешли на семейную форму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87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1151"/>
            <a:ext cx="846126" cy="1146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56" y="0"/>
            <a:ext cx="1296144" cy="910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21043" y="287969"/>
            <a:ext cx="45719" cy="6510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75520" y="191087"/>
            <a:ext cx="8424936" cy="646986"/>
          </a:xfrm>
          <a:prstGeom prst="roundRect">
            <a:avLst/>
          </a:prstGeom>
          <a:gradFill>
            <a:gsLst>
              <a:gs pos="75000">
                <a:schemeClr val="bg1"/>
              </a:gs>
              <a:gs pos="100000">
                <a:schemeClr val="accent3">
                  <a:lumMod val="5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ПРАВОВАЯ РЕГЛАМЕНТАЦИЯ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443" y="950811"/>
            <a:ext cx="10099090" cy="11695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lvl="0" indent="-514350">
              <a:buAutoNum type="arabicParenR"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ч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асть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3 статьи 17 Федерального закона от 29 декабря 2012 г. № 273-ФЗ "Об образовании в Российской Федерации" </a:t>
            </a: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1050" dirty="0">
                <a:latin typeface="Cambria Math" panose="02040503050406030204" pitchFamily="18" charset="0"/>
                <a:ea typeface="Cambria Math" panose="02040503050406030204" pitchFamily="18" charset="0"/>
              </a:rPr>
              <a:t>3. Обучение в форме семейного образования и самообразования осуществляется с правом последующего прохождения в соответствии с частью 3 статьи 34 настоящего Федерального закона промежуточной и государственной итоговой аттестации в организациях, осуществляющих образовательную деятельность</a:t>
            </a:r>
            <a:r>
              <a:rPr lang="ru-RU" sz="105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915" y="2309537"/>
            <a:ext cx="10099090" cy="17774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2) часть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3 статьи 34 Федерального закона от 29 декабря 2012 г. № 273-ФЗ "Об образовании в Российской Федерации"</a:t>
            </a:r>
          </a:p>
          <a:p>
            <a:pPr algn="just"/>
            <a:r>
              <a:rPr lang="ru-RU" sz="1050" dirty="0">
                <a:latin typeface="Cambria Math" panose="02040503050406030204" pitchFamily="18" charset="0"/>
                <a:ea typeface="Cambria Math" panose="02040503050406030204" pitchFamily="18" charset="0"/>
              </a:rPr>
              <a:t>(3. Лица, осваивающие основную образовательную программу в форме самообразования или семейного образования либо обучавшиеся по не имеющей государственной аккредитации образовательной программе, вправе пройти экстерном промежуточную и государственную итоговую аттестацию в организации, осуществляющей образовательную деятельность по соответствующей имеющей государственную аккредитацию образовательной программе. Указанные лица, не имеющие основного общего или среднего общего образования, вправе пройти экстерном промежуточную и государственную итоговую аттестацию в организации, осуществляющей образовательную деятельность по соответствующей имеющей государственную аккредитацию основной общеобразовательной программе, бесплатно. При прохождении аттестации экстерны пользуются академическими правами обучающихся по соответствующей образовательной программе.)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2551" y="4276122"/>
            <a:ext cx="1009909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Приказ Министерства просвещения РФ от 22 марта 2021 г. № 115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8443" y="5665626"/>
            <a:ext cx="1009909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4) Письмо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Министерства образования и науки РФ от 15 ноября 2013 г. № НТ-1139/08 “Об организации получения образования в семейной форме”</a:t>
            </a:r>
          </a:p>
        </p:txBody>
      </p:sp>
    </p:spTree>
    <p:extLst>
      <p:ext uri="{BB962C8B-B14F-4D97-AF65-F5344CB8AC3E}">
        <p14:creationId xmlns:p14="http://schemas.microsoft.com/office/powerpoint/2010/main" val="1648906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1151"/>
            <a:ext cx="846126" cy="1146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56" y="0"/>
            <a:ext cx="1296144" cy="910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20" y="352343"/>
            <a:ext cx="4387128" cy="625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25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1151"/>
            <a:ext cx="846126" cy="1146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56" y="0"/>
            <a:ext cx="1296144" cy="910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1268760"/>
            <a:ext cx="8048625" cy="304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3243" y="4797152"/>
            <a:ext cx="112181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Проверено 13 папок учащихся, прошедших обучение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 семейной форме обучения</a:t>
            </a:r>
            <a:endParaRPr lang="ru-RU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61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1151"/>
            <a:ext cx="846126" cy="1146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56" y="0"/>
            <a:ext cx="1296144" cy="910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7448" y="1268760"/>
            <a:ext cx="9912424" cy="4893647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Общие замечания по проверке семейного образования</a:t>
            </a:r>
          </a:p>
          <a:p>
            <a:r>
              <a:rPr lang="ru-RU" sz="2800" b="1" dirty="0" smtClean="0"/>
              <a:t> 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 </a:t>
            </a:r>
            <a:r>
              <a:rPr lang="ru-RU" sz="32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НЕВЕРНО оформляется документация</a:t>
            </a:r>
            <a:r>
              <a:rPr lang="ru-RU" sz="3200" b="1" dirty="0" smtClean="0">
                <a:solidFill>
                  <a:srgbClr val="FF0000"/>
                </a:solidFill>
              </a:rPr>
              <a:t>!!!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204864"/>
            <a:ext cx="3312142" cy="33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1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56271"/>
            <a:ext cx="6667475" cy="42731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1151"/>
            <a:ext cx="846126" cy="1146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56" y="0"/>
            <a:ext cx="1296144" cy="9103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71464" y="4365104"/>
            <a:ext cx="107548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Провести информационно-разъяснительный </a:t>
            </a:r>
            <a:endParaRPr lang="ru-RU" sz="36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семинар по </a:t>
            </a:r>
            <a:r>
              <a:rPr lang="ru-RU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оформлению документации учащихся, </a:t>
            </a:r>
            <a:endParaRPr lang="ru-RU" sz="36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находящихся </a:t>
            </a:r>
            <a:r>
              <a:rPr lang="ru-RU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 семейной форме </a:t>
            </a:r>
            <a:r>
              <a:rPr lang="ru-RU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обучения</a:t>
            </a:r>
            <a:endParaRPr lang="ru-RU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96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716</Words>
  <Application>Microsoft Office PowerPoint</Application>
  <PresentationFormat>Широкоэкранный</PresentationFormat>
  <Paragraphs>354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Aharoni</vt:lpstr>
      <vt:lpstr>Angsana New</vt:lpstr>
      <vt:lpstr>Arial</vt:lpstr>
      <vt:lpstr>Book Antiqua</vt:lpstr>
      <vt:lpstr>Calibri</vt:lpstr>
      <vt:lpstr>Calibri Light</vt:lpstr>
      <vt:lpstr>Cambria Math</vt:lpstr>
      <vt:lpstr>Helvetica</vt:lpstr>
      <vt:lpstr>Times New Roman</vt:lpstr>
      <vt:lpstr>Trebuchet MS</vt:lpstr>
      <vt:lpstr>Tw Cen MT</vt:lpstr>
      <vt:lpstr>Тема Office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Слободчикова Наталья Александровна</cp:lastModifiedBy>
  <cp:revision>496</cp:revision>
  <cp:lastPrinted>2022-04-05T15:36:41Z</cp:lastPrinted>
  <dcterms:modified xsi:type="dcterms:W3CDTF">2022-10-05T13:57:55Z</dcterms:modified>
</cp:coreProperties>
</file>